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4"/>
  </p:sldMasterIdLst>
  <p:notesMasterIdLst>
    <p:notesMasterId r:id="rId39"/>
  </p:notesMasterIdLst>
  <p:sldIdLst>
    <p:sldId id="257" r:id="rId5"/>
    <p:sldId id="258" r:id="rId6"/>
    <p:sldId id="267" r:id="rId7"/>
    <p:sldId id="259" r:id="rId8"/>
    <p:sldId id="265" r:id="rId9"/>
    <p:sldId id="268" r:id="rId10"/>
    <p:sldId id="269" r:id="rId11"/>
    <p:sldId id="271" r:id="rId12"/>
    <p:sldId id="313" r:id="rId13"/>
    <p:sldId id="262" r:id="rId14"/>
    <p:sldId id="273" r:id="rId15"/>
    <p:sldId id="274" r:id="rId16"/>
    <p:sldId id="308" r:id="rId17"/>
    <p:sldId id="309" r:id="rId18"/>
    <p:sldId id="310" r:id="rId19"/>
    <p:sldId id="275" r:id="rId20"/>
    <p:sldId id="276" r:id="rId21"/>
    <p:sldId id="314" r:id="rId22"/>
    <p:sldId id="263" r:id="rId23"/>
    <p:sldId id="278" r:id="rId24"/>
    <p:sldId id="311" r:id="rId25"/>
    <p:sldId id="316" r:id="rId26"/>
    <p:sldId id="281" r:id="rId27"/>
    <p:sldId id="284" r:id="rId28"/>
    <p:sldId id="264" r:id="rId29"/>
    <p:sldId id="285" r:id="rId30"/>
    <p:sldId id="303" r:id="rId31"/>
    <p:sldId id="312" r:id="rId32"/>
    <p:sldId id="304" r:id="rId33"/>
    <p:sldId id="305" r:id="rId34"/>
    <p:sldId id="306" r:id="rId35"/>
    <p:sldId id="315" r:id="rId36"/>
    <p:sldId id="296" r:id="rId37"/>
    <p:sldId id="261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386E45-84FC-FC4D-B74C-7A3DDDD8A277}" v="2" dt="2023-09-20T07:30:49.3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08" autoAdjust="0"/>
    <p:restoredTop sz="95918"/>
  </p:normalViewPr>
  <p:slideViewPr>
    <p:cSldViewPr snapToGrid="0">
      <p:cViewPr varScale="1">
        <p:scale>
          <a:sx n="123" d="100"/>
          <a:sy n="123" d="100"/>
        </p:scale>
        <p:origin x="7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 Wai Henry Pang (PHY)" userId="2786e5ee-d217-49f6-ba76-e16cff8d7dd7" providerId="ADAL" clId="{2B386E45-84FC-FC4D-B74C-7A3DDDD8A277}"/>
    <pc:docChg chg="custSel modSld">
      <pc:chgData name="Chun Wai Henry Pang (PHY)" userId="2786e5ee-d217-49f6-ba76-e16cff8d7dd7" providerId="ADAL" clId="{2B386E45-84FC-FC4D-B74C-7A3DDDD8A277}" dt="2023-09-20T07:30:49.361" v="14" actId="20577"/>
      <pc:docMkLst>
        <pc:docMk/>
      </pc:docMkLst>
      <pc:sldChg chg="addSp delSp modSp mod">
        <pc:chgData name="Chun Wai Henry Pang (PHY)" userId="2786e5ee-d217-49f6-ba76-e16cff8d7dd7" providerId="ADAL" clId="{2B386E45-84FC-FC4D-B74C-7A3DDDD8A277}" dt="2023-09-20T07:30:49.361" v="14" actId="20577"/>
        <pc:sldMkLst>
          <pc:docMk/>
          <pc:sldMk cId="3015989368" sldId="267"/>
        </pc:sldMkLst>
        <pc:spChg chg="mod">
          <ac:chgData name="Chun Wai Henry Pang (PHY)" userId="2786e5ee-d217-49f6-ba76-e16cff8d7dd7" providerId="ADAL" clId="{2B386E45-84FC-FC4D-B74C-7A3DDDD8A277}" dt="2023-09-20T07:30:49.361" v="14" actId="20577"/>
          <ac:spMkLst>
            <pc:docMk/>
            <pc:sldMk cId="3015989368" sldId="267"/>
            <ac:spMk id="15" creationId="{879ADCD8-C496-1422-2E0E-08A31B759246}"/>
          </ac:spMkLst>
        </pc:spChg>
        <pc:picChg chg="add mod">
          <ac:chgData name="Chun Wai Henry Pang (PHY)" userId="2786e5ee-d217-49f6-ba76-e16cff8d7dd7" providerId="ADAL" clId="{2B386E45-84FC-FC4D-B74C-7A3DDDD8A277}" dt="2023-09-20T07:30:38.039" v="12" actId="1076"/>
          <ac:picMkLst>
            <pc:docMk/>
            <pc:sldMk cId="3015989368" sldId="267"/>
            <ac:picMk id="8" creationId="{F88D3259-30DF-E4FA-3B17-477248F4A34E}"/>
          </ac:picMkLst>
        </pc:picChg>
        <pc:picChg chg="del">
          <ac:chgData name="Chun Wai Henry Pang (PHY)" userId="2786e5ee-d217-49f6-ba76-e16cff8d7dd7" providerId="ADAL" clId="{2B386E45-84FC-FC4D-B74C-7A3DDDD8A277}" dt="2023-09-20T07:30:07.149" v="0" actId="478"/>
          <ac:picMkLst>
            <pc:docMk/>
            <pc:sldMk cId="3015989368" sldId="267"/>
            <ac:picMk id="18" creationId="{FD0469AB-0EE9-4580-78EB-AED36EDB0AF3}"/>
          </ac:picMkLst>
        </pc:picChg>
      </pc:sldChg>
    </pc:docChg>
  </pc:docChgLst>
  <pc:docChgLst>
    <pc:chgData name="Chun Wai Henry Pang (PHY)" userId="2786e5ee-d217-49f6-ba76-e16cff8d7dd7" providerId="ADAL" clId="{9E0FCB63-DBCE-944F-A4EB-55C07E654B86}"/>
    <pc:docChg chg="undo custSel modSld modMainMaster">
      <pc:chgData name="Chun Wai Henry Pang (PHY)" userId="2786e5ee-d217-49f6-ba76-e16cff8d7dd7" providerId="ADAL" clId="{9E0FCB63-DBCE-944F-A4EB-55C07E654B86}" dt="2023-08-28T09:29:55.643" v="84" actId="20577"/>
      <pc:docMkLst>
        <pc:docMk/>
      </pc:docMkLst>
      <pc:sldChg chg="addSp delSp modSp mod">
        <pc:chgData name="Chun Wai Henry Pang (PHY)" userId="2786e5ee-d217-49f6-ba76-e16cff8d7dd7" providerId="ADAL" clId="{9E0FCB63-DBCE-944F-A4EB-55C07E654B86}" dt="2023-08-28T09:18:57.253" v="1"/>
        <pc:sldMkLst>
          <pc:docMk/>
          <pc:sldMk cId="2151168278" sldId="257"/>
        </pc:sldMkLst>
        <pc:picChg chg="del">
          <ac:chgData name="Chun Wai Henry Pang (PHY)" userId="2786e5ee-d217-49f6-ba76-e16cff8d7dd7" providerId="ADAL" clId="{9E0FCB63-DBCE-944F-A4EB-55C07E654B86}" dt="2023-08-28T09:18:56.505" v="0" actId="478"/>
          <ac:picMkLst>
            <pc:docMk/>
            <pc:sldMk cId="2151168278" sldId="257"/>
            <ac:picMk id="4" creationId="{F45FCC8B-B340-7543-B6EA-FAC559CBFE19}"/>
          </ac:picMkLst>
        </pc:picChg>
        <pc:picChg chg="add mod">
          <ac:chgData name="Chun Wai Henry Pang (PHY)" userId="2786e5ee-d217-49f6-ba76-e16cff8d7dd7" providerId="ADAL" clId="{9E0FCB63-DBCE-944F-A4EB-55C07E654B86}" dt="2023-08-28T09:18:57.253" v="1"/>
          <ac:picMkLst>
            <pc:docMk/>
            <pc:sldMk cId="2151168278" sldId="257"/>
            <ac:picMk id="5" creationId="{1529CDFA-90B4-4A4B-82EB-D6184881FF01}"/>
          </ac:picMkLst>
        </pc:picChg>
        <pc:picChg chg="add mod">
          <ac:chgData name="Chun Wai Henry Pang (PHY)" userId="2786e5ee-d217-49f6-ba76-e16cff8d7dd7" providerId="ADAL" clId="{9E0FCB63-DBCE-944F-A4EB-55C07E654B86}" dt="2023-08-28T09:18:57.253" v="1"/>
          <ac:picMkLst>
            <pc:docMk/>
            <pc:sldMk cId="2151168278" sldId="257"/>
            <ac:picMk id="6" creationId="{D348EFBD-A3E8-B57C-B682-7D270241D98D}"/>
          </ac:picMkLst>
        </pc:picChg>
        <pc:picChg chg="add mod">
          <ac:chgData name="Chun Wai Henry Pang (PHY)" userId="2786e5ee-d217-49f6-ba76-e16cff8d7dd7" providerId="ADAL" clId="{9E0FCB63-DBCE-944F-A4EB-55C07E654B86}" dt="2023-08-28T09:18:57.253" v="1"/>
          <ac:picMkLst>
            <pc:docMk/>
            <pc:sldMk cId="2151168278" sldId="257"/>
            <ac:picMk id="7" creationId="{35F6EBC7-9142-0B15-E1A3-B33E1143C98D}"/>
          </ac:picMkLst>
        </pc:picChg>
        <pc:picChg chg="add mod">
          <ac:chgData name="Chun Wai Henry Pang (PHY)" userId="2786e5ee-d217-49f6-ba76-e16cff8d7dd7" providerId="ADAL" clId="{9E0FCB63-DBCE-944F-A4EB-55C07E654B86}" dt="2023-08-28T09:18:57.253" v="1"/>
          <ac:picMkLst>
            <pc:docMk/>
            <pc:sldMk cId="2151168278" sldId="257"/>
            <ac:picMk id="8" creationId="{0F93AD7B-EFB6-D687-598E-06505BC82CA5}"/>
          </ac:picMkLst>
        </pc:pic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1540951436" sldId="258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1540951436" sldId="258"/>
            <ac:spMk id="3" creationId="{A19B13E6-F67C-9E4F-6599-72F0A80C6CFB}"/>
          </ac:spMkLst>
        </pc:s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2444434170" sldId="259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2444434170" sldId="259"/>
            <ac:spMk id="6" creationId="{BA8406C3-CBE9-D002-4A7A-12FF70A23ED6}"/>
          </ac:spMkLst>
        </pc:s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426381567" sldId="262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426381567" sldId="262"/>
            <ac:spMk id="6" creationId="{92941ACF-8558-ED7F-1856-1BB962DB5267}"/>
          </ac:spMkLst>
        </pc:s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2796894011" sldId="263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2796894011" sldId="263"/>
            <ac:spMk id="6" creationId="{3C9371C4-06C0-35C1-D926-9FEF56D47BD5}"/>
          </ac:spMkLst>
        </pc:s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665233757" sldId="264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665233757" sldId="264"/>
            <ac:spMk id="6" creationId="{19C49621-8ABC-DFB9-F275-DCC4EFDAC81F}"/>
          </ac:spMkLst>
        </pc:s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1491414625" sldId="265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1491414625" sldId="265"/>
            <ac:spMk id="4" creationId="{7F7007C1-C498-CD37-D825-AAB7DC572BBA}"/>
          </ac:spMkLst>
        </pc:s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3015989368" sldId="267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3015989368" sldId="267"/>
            <ac:spMk id="5" creationId="{C83B6746-1A17-EE0B-EA52-C1455C6BFDDD}"/>
          </ac:spMkLst>
        </pc:s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2972526080" sldId="268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2972526080" sldId="268"/>
            <ac:spMk id="3" creationId="{D0A5523B-92C1-AD06-E9F8-9B00EC84A404}"/>
          </ac:spMkLst>
        </pc:s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805956279" sldId="269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805956279" sldId="269"/>
            <ac:spMk id="4" creationId="{B047D17E-9058-8707-8447-EC3E99FE3907}"/>
          </ac:spMkLst>
        </pc:s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4283525464" sldId="271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4283525464" sldId="271"/>
            <ac:spMk id="4" creationId="{5DCAEB7A-37C7-803A-48CE-B36A988CC48C}"/>
          </ac:spMkLst>
        </pc:s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457357354" sldId="273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457357354" sldId="273"/>
            <ac:spMk id="4" creationId="{2CEB8CB8-D6B6-2F33-411F-0504D09C036B}"/>
          </ac:spMkLst>
        </pc:spChg>
      </pc:sldChg>
      <pc:sldChg chg="addSp delSp modSp mod">
        <pc:chgData name="Chun Wai Henry Pang (PHY)" userId="2786e5ee-d217-49f6-ba76-e16cff8d7dd7" providerId="ADAL" clId="{9E0FCB63-DBCE-944F-A4EB-55C07E654B86}" dt="2023-08-28T09:21:11.345" v="24" actId="1076"/>
        <pc:sldMkLst>
          <pc:docMk/>
          <pc:sldMk cId="440551398" sldId="274"/>
        </pc:sldMkLst>
        <pc:spChg chg="mod">
          <ac:chgData name="Chun Wai Henry Pang (PHY)" userId="2786e5ee-d217-49f6-ba76-e16cff8d7dd7" providerId="ADAL" clId="{9E0FCB63-DBCE-944F-A4EB-55C07E654B86}" dt="2023-08-28T09:20:50.764" v="19" actId="14100"/>
          <ac:spMkLst>
            <pc:docMk/>
            <pc:sldMk cId="440551398" sldId="274"/>
            <ac:spMk id="4" creationId="{00000000-0000-0000-0000-000000000000}"/>
          </ac:spMkLst>
        </pc:spChg>
        <pc:spChg chg="add mod">
          <ac:chgData name="Chun Wai Henry Pang (PHY)" userId="2786e5ee-d217-49f6-ba76-e16cff8d7dd7" providerId="ADAL" clId="{9E0FCB63-DBCE-944F-A4EB-55C07E654B86}" dt="2023-08-28T09:20:26.544" v="16" actId="1076"/>
          <ac:spMkLst>
            <pc:docMk/>
            <pc:sldMk cId="440551398" sldId="274"/>
            <ac:spMk id="6" creationId="{53AD7A48-003B-B0E8-E8F6-CEF61A91FBFF}"/>
          </ac:spMkLst>
        </pc:spChg>
        <pc:spChg chg="del mod">
          <ac:chgData name="Chun Wai Henry Pang (PHY)" userId="2786e5ee-d217-49f6-ba76-e16cff8d7dd7" providerId="ADAL" clId="{9E0FCB63-DBCE-944F-A4EB-55C07E654B86}" dt="2023-08-28T09:20:55.146" v="20" actId="478"/>
          <ac:spMkLst>
            <pc:docMk/>
            <pc:sldMk cId="440551398" sldId="274"/>
            <ac:spMk id="9" creationId="{27627342-EEBF-374B-06CE-FA38BC878768}"/>
          </ac:spMkLst>
        </pc:spChg>
        <pc:spChg chg="mod">
          <ac:chgData name="Chun Wai Henry Pang (PHY)" userId="2786e5ee-d217-49f6-ba76-e16cff8d7dd7" providerId="ADAL" clId="{9E0FCB63-DBCE-944F-A4EB-55C07E654B86}" dt="2023-08-28T09:21:08.717" v="23" actId="1076"/>
          <ac:spMkLst>
            <pc:docMk/>
            <pc:sldMk cId="440551398" sldId="274"/>
            <ac:spMk id="37" creationId="{77F58120-18C0-03BE-73E1-CB131B23D47D}"/>
          </ac:spMkLst>
        </pc:spChg>
        <pc:spChg chg="mod">
          <ac:chgData name="Chun Wai Henry Pang (PHY)" userId="2786e5ee-d217-49f6-ba76-e16cff8d7dd7" providerId="ADAL" clId="{9E0FCB63-DBCE-944F-A4EB-55C07E654B86}" dt="2023-08-28T09:21:08.717" v="23" actId="1076"/>
          <ac:spMkLst>
            <pc:docMk/>
            <pc:sldMk cId="440551398" sldId="274"/>
            <ac:spMk id="39" creationId="{207898C8-30A8-BDCF-4316-1B023F903A08}"/>
          </ac:spMkLst>
        </pc:spChg>
        <pc:grpChg chg="del">
          <ac:chgData name="Chun Wai Henry Pang (PHY)" userId="2786e5ee-d217-49f6-ba76-e16cff8d7dd7" providerId="ADAL" clId="{9E0FCB63-DBCE-944F-A4EB-55C07E654B86}" dt="2023-08-28T09:20:55.146" v="20" actId="478"/>
          <ac:grpSpMkLst>
            <pc:docMk/>
            <pc:sldMk cId="440551398" sldId="274"/>
            <ac:grpSpMk id="3" creationId="{DFEBD9CA-97D1-293A-78AE-D834AEFFF1F2}"/>
          </ac:grpSpMkLst>
        </pc:grpChg>
        <pc:grpChg chg="mod">
          <ac:chgData name="Chun Wai Henry Pang (PHY)" userId="2786e5ee-d217-49f6-ba76-e16cff8d7dd7" providerId="ADAL" clId="{9E0FCB63-DBCE-944F-A4EB-55C07E654B86}" dt="2023-08-28T09:21:08.717" v="23" actId="1076"/>
          <ac:grpSpMkLst>
            <pc:docMk/>
            <pc:sldMk cId="440551398" sldId="274"/>
            <ac:grpSpMk id="5" creationId="{00000000-0000-0000-0000-000000000000}"/>
          </ac:grpSpMkLst>
        </pc:grpChg>
        <pc:picChg chg="mod">
          <ac:chgData name="Chun Wai Henry Pang (PHY)" userId="2786e5ee-d217-49f6-ba76-e16cff8d7dd7" providerId="ADAL" clId="{9E0FCB63-DBCE-944F-A4EB-55C07E654B86}" dt="2023-08-28T09:21:11.345" v="24" actId="1076"/>
          <ac:picMkLst>
            <pc:docMk/>
            <pc:sldMk cId="440551398" sldId="274"/>
            <ac:picMk id="41" creationId="{9AA21269-377B-6192-B3CA-279419DEA4A8}"/>
          </ac:picMkLst>
        </pc:picChg>
        <pc:cxnChg chg="mod">
          <ac:chgData name="Chun Wai Henry Pang (PHY)" userId="2786e5ee-d217-49f6-ba76-e16cff8d7dd7" providerId="ADAL" clId="{9E0FCB63-DBCE-944F-A4EB-55C07E654B86}" dt="2023-08-28T09:21:08.717" v="23" actId="1076"/>
          <ac:cxnSpMkLst>
            <pc:docMk/>
            <pc:sldMk cId="440551398" sldId="274"/>
            <ac:cxnSpMk id="36" creationId="{78CC9EA0-57FC-9F93-9C98-A2EB0FCF59C9}"/>
          </ac:cxnSpMkLst>
        </pc:cxnChg>
        <pc:cxnChg chg="mod">
          <ac:chgData name="Chun Wai Henry Pang (PHY)" userId="2786e5ee-d217-49f6-ba76-e16cff8d7dd7" providerId="ADAL" clId="{9E0FCB63-DBCE-944F-A4EB-55C07E654B86}" dt="2023-08-28T09:21:08.717" v="23" actId="1076"/>
          <ac:cxnSpMkLst>
            <pc:docMk/>
            <pc:sldMk cId="440551398" sldId="274"/>
            <ac:cxnSpMk id="38" creationId="{C09F38B0-B24B-B112-A323-E5EA2AE84FC6}"/>
          </ac:cxnSpMkLst>
        </pc:cxn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3018429975" sldId="275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3018429975" sldId="275"/>
            <ac:spMk id="3" creationId="{7E7C55D7-6A8B-2B78-870C-BE61006684D0}"/>
          </ac:spMkLst>
        </pc:spChg>
      </pc:sldChg>
      <pc:sldChg chg="addSp modSp mod">
        <pc:chgData name="Chun Wai Henry Pang (PHY)" userId="2786e5ee-d217-49f6-ba76-e16cff8d7dd7" providerId="ADAL" clId="{9E0FCB63-DBCE-944F-A4EB-55C07E654B86}" dt="2023-08-28T09:21:49.753" v="33" actId="1035"/>
        <pc:sldMkLst>
          <pc:docMk/>
          <pc:sldMk cId="2447726675" sldId="276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2447726675" sldId="276"/>
            <ac:spMk id="3" creationId="{7D4E344E-CF03-C019-85E4-F9A692558DB2}"/>
          </ac:spMkLst>
        </pc:spChg>
        <pc:grpChg chg="mod">
          <ac:chgData name="Chun Wai Henry Pang (PHY)" userId="2786e5ee-d217-49f6-ba76-e16cff8d7dd7" providerId="ADAL" clId="{9E0FCB63-DBCE-944F-A4EB-55C07E654B86}" dt="2023-08-28T09:21:49.753" v="33" actId="1035"/>
          <ac:grpSpMkLst>
            <pc:docMk/>
            <pc:sldMk cId="2447726675" sldId="276"/>
            <ac:grpSpMk id="5" creationId="{37FF2EFD-9DEF-DA80-D8A9-6E209941D8DF}"/>
          </ac:grpSpMkLst>
        </pc:gr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1665917234" sldId="278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1665917234" sldId="278"/>
            <ac:spMk id="3" creationId="{0F775B06-E95D-6CB7-B7AB-A6A8C92D7F41}"/>
          </ac:spMkLst>
        </pc:spChg>
      </pc:sldChg>
      <pc:sldChg chg="addSp modSp mod">
        <pc:chgData name="Chun Wai Henry Pang (PHY)" userId="2786e5ee-d217-49f6-ba76-e16cff8d7dd7" providerId="ADAL" clId="{9E0FCB63-DBCE-944F-A4EB-55C07E654B86}" dt="2023-08-28T09:23:05.879" v="70" actId="1076"/>
        <pc:sldMkLst>
          <pc:docMk/>
          <pc:sldMk cId="2587794890" sldId="281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2587794890" sldId="281"/>
            <ac:spMk id="3" creationId="{96418AA1-010B-78AD-4DF0-BC0EAE0B7C8B}"/>
          </ac:spMkLst>
        </pc:spChg>
        <pc:spChg chg="mod">
          <ac:chgData name="Chun Wai Henry Pang (PHY)" userId="2786e5ee-d217-49f6-ba76-e16cff8d7dd7" providerId="ADAL" clId="{9E0FCB63-DBCE-944F-A4EB-55C07E654B86}" dt="2023-08-28T09:23:05.879" v="70" actId="1076"/>
          <ac:spMkLst>
            <pc:docMk/>
            <pc:sldMk cId="2587794890" sldId="281"/>
            <ac:spMk id="13" creationId="{00000000-0000-0000-0000-000000000000}"/>
          </ac:spMkLst>
        </pc:spChg>
        <pc:graphicFrameChg chg="mod">
          <ac:chgData name="Chun Wai Henry Pang (PHY)" userId="2786e5ee-d217-49f6-ba76-e16cff8d7dd7" providerId="ADAL" clId="{9E0FCB63-DBCE-944F-A4EB-55C07E654B86}" dt="2023-08-28T09:22:58.905" v="68" actId="14100"/>
          <ac:graphicFrameMkLst>
            <pc:docMk/>
            <pc:sldMk cId="2587794890" sldId="281"/>
            <ac:graphicFrameMk id="9" creationId="{00000000-0008-0000-0400-000009000000}"/>
          </ac:graphicFrameMkLst>
        </pc:graphicFrame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2683682627" sldId="284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2683682627" sldId="284"/>
            <ac:spMk id="3" creationId="{A8A06CD4-5698-36A2-CF64-C386624ECEEB}"/>
          </ac:spMkLst>
        </pc:s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2785281983" sldId="285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2785281983" sldId="285"/>
            <ac:spMk id="3" creationId="{BFDF2775-F9CC-456D-C838-4418BD0E659F}"/>
          </ac:spMkLst>
        </pc:s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3694927863" sldId="296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3694927863" sldId="296"/>
            <ac:spMk id="4" creationId="{7220CEED-5EE0-4265-893B-430B5F1583AB}"/>
          </ac:spMkLst>
        </pc:spChg>
      </pc:sldChg>
      <pc:sldChg chg="addSp modSp mod">
        <pc:chgData name="Chun Wai Henry Pang (PHY)" userId="2786e5ee-d217-49f6-ba76-e16cff8d7dd7" providerId="ADAL" clId="{9E0FCB63-DBCE-944F-A4EB-55C07E654B86}" dt="2023-08-28T09:29:40.183" v="78" actId="20577"/>
        <pc:sldMkLst>
          <pc:docMk/>
          <pc:sldMk cId="2882073294" sldId="303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2882073294" sldId="303"/>
            <ac:spMk id="3" creationId="{1D56429B-027B-3562-F537-44763D67A6F8}"/>
          </ac:spMkLst>
        </pc:spChg>
        <pc:spChg chg="mod">
          <ac:chgData name="Chun Wai Henry Pang (PHY)" userId="2786e5ee-d217-49f6-ba76-e16cff8d7dd7" providerId="ADAL" clId="{9E0FCB63-DBCE-944F-A4EB-55C07E654B86}" dt="2023-08-28T09:29:40.183" v="78" actId="20577"/>
          <ac:spMkLst>
            <pc:docMk/>
            <pc:sldMk cId="2882073294" sldId="303"/>
            <ac:spMk id="8" creationId="{44DEC465-8127-A8EA-2025-809D85119951}"/>
          </ac:spMkLst>
        </pc:s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3909599274" sldId="304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3909599274" sldId="304"/>
            <ac:spMk id="3" creationId="{E7D41E16-1604-4856-E1FC-485BF75AFA01}"/>
          </ac:spMkLst>
        </pc:s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257378022" sldId="305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257378022" sldId="305"/>
            <ac:spMk id="4" creationId="{348E49CF-671F-2E45-1AEF-C8527A5CBE87}"/>
          </ac:spMkLst>
        </pc:s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1909907254" sldId="306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1909907254" sldId="306"/>
            <ac:spMk id="3" creationId="{719F40A4-88CF-5279-33CD-AE2FCD93769C}"/>
          </ac:spMkLst>
        </pc:s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227755978" sldId="308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227755978" sldId="308"/>
            <ac:spMk id="3" creationId="{3AB1C0F4-BC1A-FBE8-3F80-0F3DA2934552}"/>
          </ac:spMkLst>
        </pc:spChg>
      </pc:sldChg>
      <pc:sldChg chg="addSp modSp mod">
        <pc:chgData name="Chun Wai Henry Pang (PHY)" userId="2786e5ee-d217-49f6-ba76-e16cff8d7dd7" providerId="ADAL" clId="{9E0FCB63-DBCE-944F-A4EB-55C07E654B86}" dt="2023-08-28T09:21:28.014" v="29" actId="1035"/>
        <pc:sldMkLst>
          <pc:docMk/>
          <pc:sldMk cId="3331569244" sldId="309"/>
        </pc:sldMkLst>
        <pc:spChg chg="add mod">
          <ac:chgData name="Chun Wai Henry Pang (PHY)" userId="2786e5ee-d217-49f6-ba76-e16cff8d7dd7" providerId="ADAL" clId="{9E0FCB63-DBCE-944F-A4EB-55C07E654B86}" dt="2023-08-28T09:21:28.014" v="29" actId="1035"/>
          <ac:spMkLst>
            <pc:docMk/>
            <pc:sldMk cId="3331569244" sldId="309"/>
            <ac:spMk id="4" creationId="{EE2D723A-FBD6-3952-AA72-5498D7E2B68B}"/>
          </ac:spMkLst>
        </pc:spChg>
        <pc:spChg chg="mod">
          <ac:chgData name="Chun Wai Henry Pang (PHY)" userId="2786e5ee-d217-49f6-ba76-e16cff8d7dd7" providerId="ADAL" clId="{9E0FCB63-DBCE-944F-A4EB-55C07E654B86}" dt="2023-08-28T09:21:28.014" v="29" actId="1035"/>
          <ac:spMkLst>
            <pc:docMk/>
            <pc:sldMk cId="3331569244" sldId="309"/>
            <ac:spMk id="10" creationId="{6B114C27-D00D-1C20-D611-1AA6E27C2DF4}"/>
          </ac:spMkLst>
        </pc:spChg>
        <pc:spChg chg="mod">
          <ac:chgData name="Chun Wai Henry Pang (PHY)" userId="2786e5ee-d217-49f6-ba76-e16cff8d7dd7" providerId="ADAL" clId="{9E0FCB63-DBCE-944F-A4EB-55C07E654B86}" dt="2023-08-28T09:21:28.014" v="29" actId="1035"/>
          <ac:spMkLst>
            <pc:docMk/>
            <pc:sldMk cId="3331569244" sldId="309"/>
            <ac:spMk id="13" creationId="{D345E30C-E162-7701-820B-1C66494191F0}"/>
          </ac:spMkLst>
        </pc:spChg>
        <pc:spChg chg="mod">
          <ac:chgData name="Chun Wai Henry Pang (PHY)" userId="2786e5ee-d217-49f6-ba76-e16cff8d7dd7" providerId="ADAL" clId="{9E0FCB63-DBCE-944F-A4EB-55C07E654B86}" dt="2023-08-28T09:21:28.014" v="29" actId="1035"/>
          <ac:spMkLst>
            <pc:docMk/>
            <pc:sldMk cId="3331569244" sldId="309"/>
            <ac:spMk id="15" creationId="{D2604974-B2FF-8958-479D-5A2503D8911B}"/>
          </ac:spMkLst>
        </pc:spChg>
        <pc:spChg chg="mod">
          <ac:chgData name="Chun Wai Henry Pang (PHY)" userId="2786e5ee-d217-49f6-ba76-e16cff8d7dd7" providerId="ADAL" clId="{9E0FCB63-DBCE-944F-A4EB-55C07E654B86}" dt="2023-08-28T09:21:28.014" v="29" actId="1035"/>
          <ac:spMkLst>
            <pc:docMk/>
            <pc:sldMk cId="3331569244" sldId="309"/>
            <ac:spMk id="17" creationId="{33CDFC87-10BD-343F-DB56-D9EA01A1F354}"/>
          </ac:spMkLst>
        </pc:spChg>
        <pc:spChg chg="mod">
          <ac:chgData name="Chun Wai Henry Pang (PHY)" userId="2786e5ee-d217-49f6-ba76-e16cff8d7dd7" providerId="ADAL" clId="{9E0FCB63-DBCE-944F-A4EB-55C07E654B86}" dt="2023-08-28T09:21:28.014" v="29" actId="1035"/>
          <ac:spMkLst>
            <pc:docMk/>
            <pc:sldMk cId="3331569244" sldId="309"/>
            <ac:spMk id="18" creationId="{2DBFBFFB-8740-BFD6-1B0C-1CB2E9F666A8}"/>
          </ac:spMkLst>
        </pc:spChg>
        <pc:spChg chg="mod">
          <ac:chgData name="Chun Wai Henry Pang (PHY)" userId="2786e5ee-d217-49f6-ba76-e16cff8d7dd7" providerId="ADAL" clId="{9E0FCB63-DBCE-944F-A4EB-55C07E654B86}" dt="2023-08-28T09:21:28.014" v="29" actId="1035"/>
          <ac:spMkLst>
            <pc:docMk/>
            <pc:sldMk cId="3331569244" sldId="309"/>
            <ac:spMk id="19" creationId="{E263B689-811A-030D-16CB-5DE2707DD271}"/>
          </ac:spMkLst>
        </pc:spChg>
        <pc:spChg chg="mod">
          <ac:chgData name="Chun Wai Henry Pang (PHY)" userId="2786e5ee-d217-49f6-ba76-e16cff8d7dd7" providerId="ADAL" clId="{9E0FCB63-DBCE-944F-A4EB-55C07E654B86}" dt="2023-08-28T09:21:28.014" v="29" actId="1035"/>
          <ac:spMkLst>
            <pc:docMk/>
            <pc:sldMk cId="3331569244" sldId="309"/>
            <ac:spMk id="20" creationId="{3BD3E441-C2D0-9490-167E-2C91DDA0F2AD}"/>
          </ac:spMkLst>
        </pc:spChg>
        <pc:picChg chg="mod">
          <ac:chgData name="Chun Wai Henry Pang (PHY)" userId="2786e5ee-d217-49f6-ba76-e16cff8d7dd7" providerId="ADAL" clId="{9E0FCB63-DBCE-944F-A4EB-55C07E654B86}" dt="2023-08-28T09:21:28.014" v="29" actId="1035"/>
          <ac:picMkLst>
            <pc:docMk/>
            <pc:sldMk cId="3331569244" sldId="309"/>
            <ac:picMk id="3" creationId="{4D34498E-69F3-FA67-BA1F-37A6C1E52C0F}"/>
          </ac:picMkLst>
        </pc:picChg>
        <pc:picChg chg="mod">
          <ac:chgData name="Chun Wai Henry Pang (PHY)" userId="2786e5ee-d217-49f6-ba76-e16cff8d7dd7" providerId="ADAL" clId="{9E0FCB63-DBCE-944F-A4EB-55C07E654B86}" dt="2023-08-28T09:21:28.014" v="29" actId="1035"/>
          <ac:picMkLst>
            <pc:docMk/>
            <pc:sldMk cId="3331569244" sldId="309"/>
            <ac:picMk id="8" creationId="{CA640207-AED8-CDF9-97AD-6295E589ADC8}"/>
          </ac:picMkLst>
        </pc:picChg>
        <pc:picChg chg="mod">
          <ac:chgData name="Chun Wai Henry Pang (PHY)" userId="2786e5ee-d217-49f6-ba76-e16cff8d7dd7" providerId="ADAL" clId="{9E0FCB63-DBCE-944F-A4EB-55C07E654B86}" dt="2023-08-28T09:21:28.014" v="29" actId="1035"/>
          <ac:picMkLst>
            <pc:docMk/>
            <pc:sldMk cId="3331569244" sldId="309"/>
            <ac:picMk id="9" creationId="{C1F95F02-767D-0062-67EE-7C592B837CFE}"/>
          </ac:picMkLst>
        </pc:pic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2487872559" sldId="310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2487872559" sldId="310"/>
            <ac:spMk id="3" creationId="{0B10742C-0943-B3B8-1DA0-E3F7204AC4F5}"/>
          </ac:spMkLst>
        </pc:s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2278960365" sldId="311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2278960365" sldId="311"/>
            <ac:spMk id="10" creationId="{B5E2C915-9B59-5E86-83FC-52AC22D51FCC}"/>
          </ac:spMkLst>
        </pc:spChg>
      </pc:sldChg>
      <pc:sldChg chg="addSp modSp mod">
        <pc:chgData name="Chun Wai Henry Pang (PHY)" userId="2786e5ee-d217-49f6-ba76-e16cff8d7dd7" providerId="ADAL" clId="{9E0FCB63-DBCE-944F-A4EB-55C07E654B86}" dt="2023-08-28T09:29:55.643" v="84" actId="20577"/>
        <pc:sldMkLst>
          <pc:docMk/>
          <pc:sldMk cId="386691033" sldId="312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386691033" sldId="312"/>
            <ac:spMk id="3" creationId="{C348AB21-3948-374A-A6AF-47F5F9BD9D74}"/>
          </ac:spMkLst>
        </pc:spChg>
        <pc:spChg chg="mod">
          <ac:chgData name="Chun Wai Henry Pang (PHY)" userId="2786e5ee-d217-49f6-ba76-e16cff8d7dd7" providerId="ADAL" clId="{9E0FCB63-DBCE-944F-A4EB-55C07E654B86}" dt="2023-08-28T09:29:55.643" v="84" actId="20577"/>
          <ac:spMkLst>
            <pc:docMk/>
            <pc:sldMk cId="386691033" sldId="312"/>
            <ac:spMk id="8" creationId="{44DEC465-8127-A8EA-2025-809D85119951}"/>
          </ac:spMkLst>
        </pc:s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2505916149" sldId="313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2505916149" sldId="313"/>
            <ac:spMk id="6" creationId="{2474D957-1D65-808B-FC19-A6527DC7078B}"/>
          </ac:spMkLst>
        </pc:s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2382599484" sldId="314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2382599484" sldId="314"/>
            <ac:spMk id="6" creationId="{2452DD8A-9510-8E51-DC7F-0529356E88BC}"/>
          </ac:spMkLst>
        </pc:spChg>
      </pc:sldChg>
      <pc:sldChg chg="addSp modSp">
        <pc:chgData name="Chun Wai Henry Pang (PHY)" userId="2786e5ee-d217-49f6-ba76-e16cff8d7dd7" providerId="ADAL" clId="{9E0FCB63-DBCE-944F-A4EB-55C07E654B86}" dt="2023-08-28T09:19:30.656" v="8"/>
        <pc:sldMkLst>
          <pc:docMk/>
          <pc:sldMk cId="1321335603" sldId="315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1321335603" sldId="315"/>
            <ac:spMk id="6" creationId="{166DCB83-7079-30AF-8B89-1795F619C7AE}"/>
          </ac:spMkLst>
        </pc:spChg>
      </pc:sldChg>
      <pc:sldChg chg="addSp modSp mod">
        <pc:chgData name="Chun Wai Henry Pang (PHY)" userId="2786e5ee-d217-49f6-ba76-e16cff8d7dd7" providerId="ADAL" clId="{9E0FCB63-DBCE-944F-A4EB-55C07E654B86}" dt="2023-08-28T09:22:33.414" v="38" actId="1076"/>
        <pc:sldMkLst>
          <pc:docMk/>
          <pc:sldMk cId="1682917455" sldId="316"/>
        </pc:sldMkLst>
        <pc:spChg chg="add mod">
          <ac:chgData name="Chun Wai Henry Pang (PHY)" userId="2786e5ee-d217-49f6-ba76-e16cff8d7dd7" providerId="ADAL" clId="{9E0FCB63-DBCE-944F-A4EB-55C07E654B86}" dt="2023-08-28T09:19:30.656" v="8"/>
          <ac:spMkLst>
            <pc:docMk/>
            <pc:sldMk cId="1682917455" sldId="316"/>
            <ac:spMk id="3" creationId="{01119625-91FE-9A06-9F0A-B6E915C477F2}"/>
          </ac:spMkLst>
        </pc:spChg>
        <pc:spChg chg="mod">
          <ac:chgData name="Chun Wai Henry Pang (PHY)" userId="2786e5ee-d217-49f6-ba76-e16cff8d7dd7" providerId="ADAL" clId="{9E0FCB63-DBCE-944F-A4EB-55C07E654B86}" dt="2023-08-28T09:22:33.414" v="38" actId="1076"/>
          <ac:spMkLst>
            <pc:docMk/>
            <pc:sldMk cId="1682917455" sldId="316"/>
            <ac:spMk id="4" creationId="{8D2D07CC-F6E6-6DFE-0EF3-509BE27B005E}"/>
          </ac:spMkLst>
        </pc:spChg>
        <pc:spChg chg="mod">
          <ac:chgData name="Chun Wai Henry Pang (PHY)" userId="2786e5ee-d217-49f6-ba76-e16cff8d7dd7" providerId="ADAL" clId="{9E0FCB63-DBCE-944F-A4EB-55C07E654B86}" dt="2023-08-28T09:22:33.414" v="38" actId="1076"/>
          <ac:spMkLst>
            <pc:docMk/>
            <pc:sldMk cId="1682917455" sldId="316"/>
            <ac:spMk id="9" creationId="{4D5D5F9E-0351-9D60-85A4-1D3ED4169014}"/>
          </ac:spMkLst>
        </pc:spChg>
        <pc:spChg chg="mod">
          <ac:chgData name="Chun Wai Henry Pang (PHY)" userId="2786e5ee-d217-49f6-ba76-e16cff8d7dd7" providerId="ADAL" clId="{9E0FCB63-DBCE-944F-A4EB-55C07E654B86}" dt="2023-08-28T09:22:33.414" v="38" actId="1076"/>
          <ac:spMkLst>
            <pc:docMk/>
            <pc:sldMk cId="1682917455" sldId="316"/>
            <ac:spMk id="11" creationId="{48D210FF-717A-B693-8F68-EFD8F9C28431}"/>
          </ac:spMkLst>
        </pc:spChg>
        <pc:spChg chg="mod">
          <ac:chgData name="Chun Wai Henry Pang (PHY)" userId="2786e5ee-d217-49f6-ba76-e16cff8d7dd7" providerId="ADAL" clId="{9E0FCB63-DBCE-944F-A4EB-55C07E654B86}" dt="2023-08-28T09:22:33.414" v="38" actId="1076"/>
          <ac:spMkLst>
            <pc:docMk/>
            <pc:sldMk cId="1682917455" sldId="316"/>
            <ac:spMk id="13" creationId="{39AE929A-C741-2031-37CF-E35787950FA2}"/>
          </ac:spMkLst>
        </pc:spChg>
        <pc:spChg chg="mod">
          <ac:chgData name="Chun Wai Henry Pang (PHY)" userId="2786e5ee-d217-49f6-ba76-e16cff8d7dd7" providerId="ADAL" clId="{9E0FCB63-DBCE-944F-A4EB-55C07E654B86}" dt="2023-08-28T09:22:33.414" v="38" actId="1076"/>
          <ac:spMkLst>
            <pc:docMk/>
            <pc:sldMk cId="1682917455" sldId="316"/>
            <ac:spMk id="15" creationId="{15F7C47B-74D4-E363-366A-5606A89605E0}"/>
          </ac:spMkLst>
        </pc:spChg>
        <pc:graphicFrameChg chg="mod">
          <ac:chgData name="Chun Wai Henry Pang (PHY)" userId="2786e5ee-d217-49f6-ba76-e16cff8d7dd7" providerId="ADAL" clId="{9E0FCB63-DBCE-944F-A4EB-55C07E654B86}" dt="2023-08-28T09:22:33.414" v="38" actId="1076"/>
          <ac:graphicFrameMkLst>
            <pc:docMk/>
            <pc:sldMk cId="1682917455" sldId="316"/>
            <ac:graphicFrameMk id="5" creationId="{50655862-B115-884C-FF54-80A9318049CC}"/>
          </ac:graphicFrameMkLst>
        </pc:graphicFrameChg>
        <pc:graphicFrameChg chg="mod">
          <ac:chgData name="Chun Wai Henry Pang (PHY)" userId="2786e5ee-d217-49f6-ba76-e16cff8d7dd7" providerId="ADAL" clId="{9E0FCB63-DBCE-944F-A4EB-55C07E654B86}" dt="2023-08-28T09:22:33.414" v="38" actId="1076"/>
          <ac:graphicFrameMkLst>
            <pc:docMk/>
            <pc:sldMk cId="1682917455" sldId="316"/>
            <ac:graphicFrameMk id="6" creationId="{606B4E75-5001-84A5-035F-FE88255B36B1}"/>
          </ac:graphicFrameMkLst>
        </pc:graphicFrameChg>
        <pc:graphicFrameChg chg="mod">
          <ac:chgData name="Chun Wai Henry Pang (PHY)" userId="2786e5ee-d217-49f6-ba76-e16cff8d7dd7" providerId="ADAL" clId="{9E0FCB63-DBCE-944F-A4EB-55C07E654B86}" dt="2023-08-28T09:22:33.414" v="38" actId="1076"/>
          <ac:graphicFrameMkLst>
            <pc:docMk/>
            <pc:sldMk cId="1682917455" sldId="316"/>
            <ac:graphicFrameMk id="7" creationId="{4D6E4A15-707E-D49E-B6C1-C21AA59DA970}"/>
          </ac:graphicFrameMkLst>
        </pc:graphicFrameChg>
        <pc:graphicFrameChg chg="mod">
          <ac:chgData name="Chun Wai Henry Pang (PHY)" userId="2786e5ee-d217-49f6-ba76-e16cff8d7dd7" providerId="ADAL" clId="{9E0FCB63-DBCE-944F-A4EB-55C07E654B86}" dt="2023-08-28T09:22:33.414" v="38" actId="1076"/>
          <ac:graphicFrameMkLst>
            <pc:docMk/>
            <pc:sldMk cId="1682917455" sldId="316"/>
            <ac:graphicFrameMk id="8" creationId="{14E11F69-EB77-A40E-137E-C4B3052A5AC2}"/>
          </ac:graphicFrameMkLst>
        </pc:graphicFrameChg>
        <pc:cxnChg chg="mod">
          <ac:chgData name="Chun Wai Henry Pang (PHY)" userId="2786e5ee-d217-49f6-ba76-e16cff8d7dd7" providerId="ADAL" clId="{9E0FCB63-DBCE-944F-A4EB-55C07E654B86}" dt="2023-08-28T09:22:33.414" v="38" actId="1076"/>
          <ac:cxnSpMkLst>
            <pc:docMk/>
            <pc:sldMk cId="1682917455" sldId="316"/>
            <ac:cxnSpMk id="10" creationId="{4AD6CA00-E188-2032-B369-77EAE943E2AA}"/>
          </ac:cxnSpMkLst>
        </pc:cxnChg>
        <pc:cxnChg chg="mod">
          <ac:chgData name="Chun Wai Henry Pang (PHY)" userId="2786e5ee-d217-49f6-ba76-e16cff8d7dd7" providerId="ADAL" clId="{9E0FCB63-DBCE-944F-A4EB-55C07E654B86}" dt="2023-08-28T09:22:33.414" v="38" actId="1076"/>
          <ac:cxnSpMkLst>
            <pc:docMk/>
            <pc:sldMk cId="1682917455" sldId="316"/>
            <ac:cxnSpMk id="12" creationId="{49792616-A4E4-F478-4F88-C29EB253072B}"/>
          </ac:cxnSpMkLst>
        </pc:cxnChg>
        <pc:cxnChg chg="mod">
          <ac:chgData name="Chun Wai Henry Pang (PHY)" userId="2786e5ee-d217-49f6-ba76-e16cff8d7dd7" providerId="ADAL" clId="{9E0FCB63-DBCE-944F-A4EB-55C07E654B86}" dt="2023-08-28T09:22:33.414" v="38" actId="1076"/>
          <ac:cxnSpMkLst>
            <pc:docMk/>
            <pc:sldMk cId="1682917455" sldId="316"/>
            <ac:cxnSpMk id="14" creationId="{7B4499C2-ED81-0741-E026-5C782BE34264}"/>
          </ac:cxnSpMkLst>
        </pc:cxnChg>
        <pc:cxnChg chg="mod">
          <ac:chgData name="Chun Wai Henry Pang (PHY)" userId="2786e5ee-d217-49f6-ba76-e16cff8d7dd7" providerId="ADAL" clId="{9E0FCB63-DBCE-944F-A4EB-55C07E654B86}" dt="2023-08-28T09:22:33.414" v="38" actId="1076"/>
          <ac:cxnSpMkLst>
            <pc:docMk/>
            <pc:sldMk cId="1682917455" sldId="316"/>
            <ac:cxnSpMk id="16" creationId="{B8C4533C-2C96-F872-4756-0DEF2C5FF90F}"/>
          </ac:cxnSpMkLst>
        </pc:cxnChg>
      </pc:sldChg>
      <pc:sldMasterChg chg="modSp mod">
        <pc:chgData name="Chun Wai Henry Pang (PHY)" userId="2786e5ee-d217-49f6-ba76-e16cff8d7dd7" providerId="ADAL" clId="{9E0FCB63-DBCE-944F-A4EB-55C07E654B86}" dt="2023-08-28T09:19:19.147" v="7" actId="255"/>
        <pc:sldMasterMkLst>
          <pc:docMk/>
          <pc:sldMasterMk cId="2218001219" sldId="2147483672"/>
        </pc:sldMasterMkLst>
        <pc:spChg chg="mod">
          <ac:chgData name="Chun Wai Henry Pang (PHY)" userId="2786e5ee-d217-49f6-ba76-e16cff8d7dd7" providerId="ADAL" clId="{9E0FCB63-DBCE-944F-A4EB-55C07E654B86}" dt="2023-08-28T09:19:19.147" v="7" actId="255"/>
          <ac:spMkLst>
            <pc:docMk/>
            <pc:sldMasterMk cId="2218001219" sldId="2147483672"/>
            <ac:spMk id="6" creationId="{00000000-0000-0000-0000-000000000000}"/>
          </ac:spMkLst>
        </pc:sp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ee%20kai%20bong\Desktop\Solar%20Harvest\photoelectric_trial%20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ee%20kai%20bong\Desktop\Solar%20Harvest\photoelectric_trial%20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ee%20kai%20bong\Desktop\Solar%20Harvest\photoelectric_trial%202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ee%20kai%20bong\Desktop\Solar%20Harvest\photoelectric_trial%202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gocuhk-my.sharepoint.com/personal/henrypang_cuhk_edu_hk/Documents/CUHK%20PHYSICS%20STEM/_S4-6%20Solar%20Harvest%20Educational%20Kits/ppt/data%20&amp;%20graphs/S4-S6%20data%20&amp;%20graphs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r>
              <a:rPr lang="el-GR" sz="1800" b="0" i="0" u="none" strike="noStrike" baseline="0" dirty="0">
                <a:effectLst/>
              </a:rPr>
              <a:t>λ =</a:t>
            </a:r>
            <a:r>
              <a:rPr lang="en-US" sz="1800" b="0" i="0" u="none" strike="noStrike" baseline="0" dirty="0">
                <a:effectLst/>
              </a:rPr>
              <a:t> </a:t>
            </a:r>
            <a:r>
              <a:rPr lang="en-US" altLang="zh-TW" dirty="0"/>
              <a:t>546nm</a:t>
            </a:r>
          </a:p>
        </c:rich>
      </c:tx>
      <c:layout>
        <c:manualLayout>
          <c:xMode val="edge"/>
          <c:yMode val="edge"/>
          <c:x val="5.2972454876261517E-2"/>
          <c:y val="4.16666666666666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2.7338939320483029E-2"/>
          <c:y val="0.17171296296296296"/>
          <c:w val="0.93973106864826605"/>
          <c:h val="0.70324074074074072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'[photoelectric_trial 2.xlsx]raw_data'!$H$1</c:f>
              <c:strCache>
                <c:ptCount val="1"/>
                <c:pt idx="0">
                  <c:v>546nm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'[photoelectric_trial 2.xlsx]raw_data'!$A$2:$A$92</c:f>
              <c:numCache>
                <c:formatCode>General</c:formatCode>
                <c:ptCount val="91"/>
                <c:pt idx="0">
                  <c:v>2</c:v>
                </c:pt>
                <c:pt idx="1">
                  <c:v>1.95</c:v>
                </c:pt>
                <c:pt idx="2">
                  <c:v>1.9</c:v>
                </c:pt>
                <c:pt idx="3">
                  <c:v>1.85</c:v>
                </c:pt>
                <c:pt idx="4">
                  <c:v>1.8</c:v>
                </c:pt>
                <c:pt idx="5">
                  <c:v>1.75</c:v>
                </c:pt>
                <c:pt idx="6">
                  <c:v>1.7</c:v>
                </c:pt>
                <c:pt idx="7">
                  <c:v>1.65</c:v>
                </c:pt>
                <c:pt idx="8">
                  <c:v>1.6</c:v>
                </c:pt>
                <c:pt idx="9">
                  <c:v>1.55</c:v>
                </c:pt>
                <c:pt idx="10">
                  <c:v>1.5</c:v>
                </c:pt>
                <c:pt idx="11">
                  <c:v>1.45</c:v>
                </c:pt>
                <c:pt idx="12">
                  <c:v>1.4</c:v>
                </c:pt>
                <c:pt idx="13">
                  <c:v>1.35</c:v>
                </c:pt>
                <c:pt idx="14">
                  <c:v>1.3</c:v>
                </c:pt>
                <c:pt idx="15">
                  <c:v>1.25</c:v>
                </c:pt>
                <c:pt idx="16">
                  <c:v>1.2</c:v>
                </c:pt>
                <c:pt idx="17">
                  <c:v>1.1499999999999999</c:v>
                </c:pt>
                <c:pt idx="18">
                  <c:v>1.1000000000000001</c:v>
                </c:pt>
                <c:pt idx="19">
                  <c:v>1.05</c:v>
                </c:pt>
                <c:pt idx="20">
                  <c:v>1</c:v>
                </c:pt>
                <c:pt idx="21">
                  <c:v>0.95</c:v>
                </c:pt>
                <c:pt idx="22">
                  <c:v>0.9</c:v>
                </c:pt>
                <c:pt idx="23">
                  <c:v>0.85</c:v>
                </c:pt>
                <c:pt idx="24">
                  <c:v>0.8</c:v>
                </c:pt>
                <c:pt idx="25">
                  <c:v>0.75</c:v>
                </c:pt>
                <c:pt idx="26">
                  <c:v>0.7</c:v>
                </c:pt>
                <c:pt idx="27">
                  <c:v>0.65</c:v>
                </c:pt>
                <c:pt idx="28">
                  <c:v>0.6</c:v>
                </c:pt>
                <c:pt idx="29">
                  <c:v>0.55000000000000004</c:v>
                </c:pt>
                <c:pt idx="30">
                  <c:v>0.5</c:v>
                </c:pt>
                <c:pt idx="31">
                  <c:v>0.45</c:v>
                </c:pt>
                <c:pt idx="32">
                  <c:v>0.4</c:v>
                </c:pt>
                <c:pt idx="33">
                  <c:v>0.35</c:v>
                </c:pt>
                <c:pt idx="34">
                  <c:v>0.3</c:v>
                </c:pt>
                <c:pt idx="35">
                  <c:v>0.25</c:v>
                </c:pt>
                <c:pt idx="36">
                  <c:v>0.2</c:v>
                </c:pt>
                <c:pt idx="37">
                  <c:v>0.15</c:v>
                </c:pt>
                <c:pt idx="38">
                  <c:v>0.1</c:v>
                </c:pt>
                <c:pt idx="39">
                  <c:v>0.05</c:v>
                </c:pt>
                <c:pt idx="40">
                  <c:v>0</c:v>
                </c:pt>
                <c:pt idx="41">
                  <c:v>-0.05</c:v>
                </c:pt>
                <c:pt idx="42">
                  <c:v>-0.1</c:v>
                </c:pt>
                <c:pt idx="43">
                  <c:v>-0.15</c:v>
                </c:pt>
                <c:pt idx="44">
                  <c:v>-0.2</c:v>
                </c:pt>
                <c:pt idx="45">
                  <c:v>-0.25</c:v>
                </c:pt>
                <c:pt idx="46">
                  <c:v>-0.3</c:v>
                </c:pt>
                <c:pt idx="47">
                  <c:v>-0.35</c:v>
                </c:pt>
                <c:pt idx="48">
                  <c:v>-0.4</c:v>
                </c:pt>
                <c:pt idx="49">
                  <c:v>-0.45</c:v>
                </c:pt>
                <c:pt idx="50">
                  <c:v>-0.5</c:v>
                </c:pt>
                <c:pt idx="51">
                  <c:v>-0.55000000000000004</c:v>
                </c:pt>
                <c:pt idx="52">
                  <c:v>-0.6</c:v>
                </c:pt>
                <c:pt idx="53">
                  <c:v>-0.65</c:v>
                </c:pt>
                <c:pt idx="54">
                  <c:v>-0.7</c:v>
                </c:pt>
                <c:pt idx="55">
                  <c:v>-0.75</c:v>
                </c:pt>
                <c:pt idx="56">
                  <c:v>-0.8</c:v>
                </c:pt>
                <c:pt idx="57">
                  <c:v>-0.85</c:v>
                </c:pt>
                <c:pt idx="58">
                  <c:v>-0.9</c:v>
                </c:pt>
                <c:pt idx="59">
                  <c:v>-0.95</c:v>
                </c:pt>
                <c:pt idx="60">
                  <c:v>-1</c:v>
                </c:pt>
                <c:pt idx="61">
                  <c:v>-1.05</c:v>
                </c:pt>
                <c:pt idx="62">
                  <c:v>-1.1000000000000001</c:v>
                </c:pt>
                <c:pt idx="63">
                  <c:v>-1.1499999999999999</c:v>
                </c:pt>
                <c:pt idx="64">
                  <c:v>-1.2</c:v>
                </c:pt>
                <c:pt idx="65">
                  <c:v>-1.25</c:v>
                </c:pt>
                <c:pt idx="66">
                  <c:v>-1.3</c:v>
                </c:pt>
                <c:pt idx="67">
                  <c:v>-1.35</c:v>
                </c:pt>
                <c:pt idx="68">
                  <c:v>-1.4</c:v>
                </c:pt>
                <c:pt idx="69">
                  <c:v>-1.45</c:v>
                </c:pt>
                <c:pt idx="70">
                  <c:v>-1.5</c:v>
                </c:pt>
                <c:pt idx="71">
                  <c:v>-1.55</c:v>
                </c:pt>
                <c:pt idx="72">
                  <c:v>-1.6</c:v>
                </c:pt>
                <c:pt idx="73">
                  <c:v>-1.65</c:v>
                </c:pt>
                <c:pt idx="74">
                  <c:v>-1.7</c:v>
                </c:pt>
                <c:pt idx="75">
                  <c:v>-1.75</c:v>
                </c:pt>
                <c:pt idx="76">
                  <c:v>-1.8</c:v>
                </c:pt>
                <c:pt idx="77">
                  <c:v>-1.85</c:v>
                </c:pt>
                <c:pt idx="78">
                  <c:v>-1.9</c:v>
                </c:pt>
                <c:pt idx="79">
                  <c:v>-1.95</c:v>
                </c:pt>
                <c:pt idx="80">
                  <c:v>-2</c:v>
                </c:pt>
                <c:pt idx="81">
                  <c:v>-2.0499999999999998</c:v>
                </c:pt>
                <c:pt idx="82">
                  <c:v>-2.1</c:v>
                </c:pt>
                <c:pt idx="83">
                  <c:v>-2.15</c:v>
                </c:pt>
                <c:pt idx="84">
                  <c:v>-2.2000000000000002</c:v>
                </c:pt>
                <c:pt idx="85">
                  <c:v>-2.25</c:v>
                </c:pt>
                <c:pt idx="86">
                  <c:v>-2.2999999999999998</c:v>
                </c:pt>
                <c:pt idx="87">
                  <c:v>-2.35</c:v>
                </c:pt>
                <c:pt idx="88">
                  <c:v>-2.4</c:v>
                </c:pt>
                <c:pt idx="89">
                  <c:v>-2.4500000000000002</c:v>
                </c:pt>
                <c:pt idx="90">
                  <c:v>-2.5</c:v>
                </c:pt>
              </c:numCache>
            </c:numRef>
          </c:xVal>
          <c:yVal>
            <c:numRef>
              <c:f>'[photoelectric_trial 2.xlsx]raw_data'!$H$2:$H$92</c:f>
              <c:numCache>
                <c:formatCode>0.00E+00</c:formatCode>
                <c:ptCount val="91"/>
                <c:pt idx="0">
                  <c:v>0.13854</c:v>
                </c:pt>
                <c:pt idx="1">
                  <c:v>0.13794000000000001</c:v>
                </c:pt>
                <c:pt idx="2">
                  <c:v>0.13566999999999999</c:v>
                </c:pt>
                <c:pt idx="3">
                  <c:v>0.13574</c:v>
                </c:pt>
                <c:pt idx="4">
                  <c:v>0.13369</c:v>
                </c:pt>
                <c:pt idx="5">
                  <c:v>0.13005</c:v>
                </c:pt>
                <c:pt idx="6">
                  <c:v>0.12773999999999999</c:v>
                </c:pt>
                <c:pt idx="7">
                  <c:v>0.12477000000000001</c:v>
                </c:pt>
                <c:pt idx="8">
                  <c:v>0.12212000000000001</c:v>
                </c:pt>
                <c:pt idx="9">
                  <c:v>0.11649</c:v>
                </c:pt>
                <c:pt idx="10">
                  <c:v>0.11471000000000001</c:v>
                </c:pt>
                <c:pt idx="11">
                  <c:v>0.11242000000000001</c:v>
                </c:pt>
                <c:pt idx="12">
                  <c:v>0.10994999999999999</c:v>
                </c:pt>
                <c:pt idx="13">
                  <c:v>0.10674</c:v>
                </c:pt>
                <c:pt idx="14">
                  <c:v>0.10093000000000001</c:v>
                </c:pt>
                <c:pt idx="15">
                  <c:v>9.8019999999999996E-2</c:v>
                </c:pt>
                <c:pt idx="16">
                  <c:v>9.7099999999999992E-2</c:v>
                </c:pt>
                <c:pt idx="17">
                  <c:v>9.2420000000000002E-2</c:v>
                </c:pt>
                <c:pt idx="18">
                  <c:v>8.7520000000000001E-2</c:v>
                </c:pt>
                <c:pt idx="19">
                  <c:v>8.4870000000000001E-2</c:v>
                </c:pt>
                <c:pt idx="20">
                  <c:v>8.0780000000000005E-2</c:v>
                </c:pt>
                <c:pt idx="21">
                  <c:v>7.9699999999999993E-2</c:v>
                </c:pt>
                <c:pt idx="22">
                  <c:v>7.5850000000000001E-2</c:v>
                </c:pt>
                <c:pt idx="23">
                  <c:v>7.1749999999999994E-2</c:v>
                </c:pt>
                <c:pt idx="24">
                  <c:v>6.7627919999999994E-2</c:v>
                </c:pt>
                <c:pt idx="25">
                  <c:v>6.3330000000000011E-2</c:v>
                </c:pt>
                <c:pt idx="26">
                  <c:v>5.8830000000000007E-2</c:v>
                </c:pt>
                <c:pt idx="27">
                  <c:v>5.8360000000000002E-2</c:v>
                </c:pt>
                <c:pt idx="28">
                  <c:v>5.713E-2</c:v>
                </c:pt>
                <c:pt idx="29">
                  <c:v>5.3720000000000004E-2</c:v>
                </c:pt>
                <c:pt idx="30">
                  <c:v>5.0040000000000001E-2</c:v>
                </c:pt>
                <c:pt idx="31">
                  <c:v>4.7310000000000005E-2</c:v>
                </c:pt>
                <c:pt idx="32">
                  <c:v>4.3769999999999996E-2</c:v>
                </c:pt>
                <c:pt idx="33">
                  <c:v>4.113E-2</c:v>
                </c:pt>
                <c:pt idx="34">
                  <c:v>3.8589999999999992E-2</c:v>
                </c:pt>
                <c:pt idx="35">
                  <c:v>3.5800000000000005E-2</c:v>
                </c:pt>
                <c:pt idx="36">
                  <c:v>3.2170000000000004E-2</c:v>
                </c:pt>
                <c:pt idx="37">
                  <c:v>2.9469999999999996E-2</c:v>
                </c:pt>
                <c:pt idx="38">
                  <c:v>2.6629999999999994E-2</c:v>
                </c:pt>
                <c:pt idx="39">
                  <c:v>2.3859999999999992E-2</c:v>
                </c:pt>
                <c:pt idx="40">
                  <c:v>2.2100000000000002E-2</c:v>
                </c:pt>
                <c:pt idx="41">
                  <c:v>1.9740000000000008E-2</c:v>
                </c:pt>
                <c:pt idx="42">
                  <c:v>1.6559999999999998E-2</c:v>
                </c:pt>
                <c:pt idx="43">
                  <c:v>1.5910000000000001E-2</c:v>
                </c:pt>
                <c:pt idx="44">
                  <c:v>1.4460000000000001E-2</c:v>
                </c:pt>
                <c:pt idx="45">
                  <c:v>1.2089999999999997E-2</c:v>
                </c:pt>
                <c:pt idx="46">
                  <c:v>1.082000000000001E-2</c:v>
                </c:pt>
                <c:pt idx="47">
                  <c:v>7.5999999999999956E-3</c:v>
                </c:pt>
                <c:pt idx="48">
                  <c:v>7.1900000000000019E-3</c:v>
                </c:pt>
                <c:pt idx="49">
                  <c:v>3.4000000000000002E-3</c:v>
                </c:pt>
                <c:pt idx="50">
                  <c:v>3.5599999999999937E-3</c:v>
                </c:pt>
                <c:pt idx="51">
                  <c:v>-9.4000000000001027E-4</c:v>
                </c:pt>
                <c:pt idx="52">
                  <c:v>-1.240000000000005E-3</c:v>
                </c:pt>
                <c:pt idx="53">
                  <c:v>-2.3200000000000026E-3</c:v>
                </c:pt>
                <c:pt idx="54">
                  <c:v>-6.8000000000000005E-4</c:v>
                </c:pt>
                <c:pt idx="55">
                  <c:v>-2.4300000000000016E-3</c:v>
                </c:pt>
                <c:pt idx="56">
                  <c:v>-1.6299999999999926E-3</c:v>
                </c:pt>
                <c:pt idx="57">
                  <c:v>-1.5999999999999348E-4</c:v>
                </c:pt>
                <c:pt idx="58">
                  <c:v>9.6000000000000252E-4</c:v>
                </c:pt>
                <c:pt idx="59">
                  <c:v>1.1099999999999999E-3</c:v>
                </c:pt>
                <c:pt idx="60">
                  <c:v>-1.2999999999999956E-3</c:v>
                </c:pt>
                <c:pt idx="61">
                  <c:v>-1.0599999999999915E-3</c:v>
                </c:pt>
                <c:pt idx="62">
                  <c:v>-3.490000000000007E-3</c:v>
                </c:pt>
                <c:pt idx="63">
                  <c:v>-3.2999999999999974E-3</c:v>
                </c:pt>
                <c:pt idx="64">
                  <c:v>-4.8699999999999993E-3</c:v>
                </c:pt>
                <c:pt idx="65">
                  <c:v>-4.0700000000000042E-3</c:v>
                </c:pt>
                <c:pt idx="66">
                  <c:v>-5.2100000000000063E-3</c:v>
                </c:pt>
                <c:pt idx="67">
                  <c:v>-4.0800000000000003E-3</c:v>
                </c:pt>
                <c:pt idx="68">
                  <c:v>-4.9700000000000022E-3</c:v>
                </c:pt>
                <c:pt idx="69">
                  <c:v>-5.0499999999999989E-3</c:v>
                </c:pt>
                <c:pt idx="70">
                  <c:v>-3.4399999999999986E-3</c:v>
                </c:pt>
                <c:pt idx="71">
                  <c:v>-3.5199999999999954E-3</c:v>
                </c:pt>
                <c:pt idx="72">
                  <c:v>-1.4300000000000007E-3</c:v>
                </c:pt>
                <c:pt idx="73">
                  <c:v>-1.3299999999999979E-3</c:v>
                </c:pt>
                <c:pt idx="74">
                  <c:v>-1.4099999999999946E-3</c:v>
                </c:pt>
                <c:pt idx="75">
                  <c:v>4.8999999999999044E-4</c:v>
                </c:pt>
                <c:pt idx="76">
                  <c:v>-1.0999999999999899E-3</c:v>
                </c:pt>
                <c:pt idx="77">
                  <c:v>-2.2900000000000004E-3</c:v>
                </c:pt>
                <c:pt idx="78">
                  <c:v>3.0099999999999988E-3</c:v>
                </c:pt>
                <c:pt idx="79">
                  <c:v>3.5200000000000092E-3</c:v>
                </c:pt>
                <c:pt idx="80">
                  <c:v>3.9399999999999991E-3</c:v>
                </c:pt>
                <c:pt idx="81">
                  <c:v>3.359999999999988E-3</c:v>
                </c:pt>
                <c:pt idx="82">
                  <c:v>3.1899999999999984E-3</c:v>
                </c:pt>
                <c:pt idx="83">
                  <c:v>-6.600000000000078E-4</c:v>
                </c:pt>
                <c:pt idx="84">
                  <c:v>-1.4999999999999736E-4</c:v>
                </c:pt>
                <c:pt idx="85">
                  <c:v>1.1999999999999511E-4</c:v>
                </c:pt>
                <c:pt idx="86">
                  <c:v>-2.579999999999999E-3</c:v>
                </c:pt>
                <c:pt idx="87">
                  <c:v>3.699999999999995E-3</c:v>
                </c:pt>
                <c:pt idx="88">
                  <c:v>3.5400000000000015E-3</c:v>
                </c:pt>
                <c:pt idx="89">
                  <c:v>2.6200000000000112E-3</c:v>
                </c:pt>
                <c:pt idx="90">
                  <c:v>2.3999999999999994E-3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DA65-4B99-9953-268D67A2BB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26524496"/>
        <c:axId val="626522416"/>
      </c:scatterChart>
      <c:valAx>
        <c:axId val="6265244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zh-TW" altLang="en-US" sz="1200" b="0" i="0" u="none" strike="noStrike" baseline="0" dirty="0">
                    <a:effectLst/>
                  </a:rPr>
                  <a:t>電壓 </a:t>
                </a:r>
                <a:r>
                  <a:rPr lang="en-US" sz="1200" dirty="0"/>
                  <a:t>(V)</a:t>
                </a:r>
              </a:p>
            </c:rich>
          </c:tx>
          <c:layout>
            <c:manualLayout>
              <c:xMode val="edge"/>
              <c:yMode val="edge"/>
              <c:x val="0.57929930733180646"/>
              <c:y val="0.8772014435695537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26522416"/>
        <c:crosses val="autoZero"/>
        <c:crossBetween val="midCat"/>
      </c:valAx>
      <c:valAx>
        <c:axId val="626522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zh-TW" altLang="en-US" sz="1200" b="0" i="0" u="none" strike="noStrike" baseline="0" dirty="0">
                    <a:effectLst/>
                  </a:rPr>
                  <a:t>電流 </a:t>
                </a:r>
                <a:r>
                  <a:rPr lang="en-US" sz="1200" dirty="0"/>
                  <a:t>(A)</a:t>
                </a:r>
                <a:endParaRPr lang="zh-TW" sz="1200" dirty="0"/>
              </a:p>
            </c:rich>
          </c:tx>
          <c:layout>
            <c:manualLayout>
              <c:xMode val="edge"/>
              <c:yMode val="edge"/>
              <c:x val="0.41613588110403393"/>
              <c:y val="6.037037037037037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cross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265244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+mn-lt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r>
              <a:rPr lang="el-GR" sz="1800" b="0" i="0" u="none" strike="noStrike" baseline="0" dirty="0">
                <a:effectLst/>
              </a:rPr>
              <a:t>λ =</a:t>
            </a:r>
            <a:r>
              <a:rPr lang="en-US" sz="1800" b="0" i="0" u="none" strike="noStrike" baseline="0" dirty="0">
                <a:effectLst/>
              </a:rPr>
              <a:t> </a:t>
            </a:r>
            <a:r>
              <a:rPr lang="en-US" altLang="zh-TW" dirty="0"/>
              <a:t>435nm</a:t>
            </a:r>
          </a:p>
        </c:rich>
      </c:tx>
      <c:layout>
        <c:manualLayout>
          <c:xMode val="edge"/>
          <c:yMode val="edge"/>
          <c:x val="2.3652426425420228E-2"/>
          <c:y val="4.629629629629629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2.7397107276484055E-2"/>
          <c:y val="0.17171296296296296"/>
          <c:w val="0.93963120567375902"/>
          <c:h val="0.70324074074074072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'[photoelectric_trial 2.xlsx]raw_data'!$I$1</c:f>
              <c:strCache>
                <c:ptCount val="1"/>
                <c:pt idx="0">
                  <c:v>435nm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'[photoelectric_trial 2.xlsx]raw_data'!$A$2:$A$92</c:f>
              <c:numCache>
                <c:formatCode>General</c:formatCode>
                <c:ptCount val="91"/>
                <c:pt idx="0">
                  <c:v>2</c:v>
                </c:pt>
                <c:pt idx="1">
                  <c:v>1.95</c:v>
                </c:pt>
                <c:pt idx="2">
                  <c:v>1.9</c:v>
                </c:pt>
                <c:pt idx="3">
                  <c:v>1.85</c:v>
                </c:pt>
                <c:pt idx="4">
                  <c:v>1.8</c:v>
                </c:pt>
                <c:pt idx="5">
                  <c:v>1.75</c:v>
                </c:pt>
                <c:pt idx="6">
                  <c:v>1.7</c:v>
                </c:pt>
                <c:pt idx="7">
                  <c:v>1.65</c:v>
                </c:pt>
                <c:pt idx="8">
                  <c:v>1.6</c:v>
                </c:pt>
                <c:pt idx="9">
                  <c:v>1.55</c:v>
                </c:pt>
                <c:pt idx="10">
                  <c:v>1.5</c:v>
                </c:pt>
                <c:pt idx="11">
                  <c:v>1.45</c:v>
                </c:pt>
                <c:pt idx="12">
                  <c:v>1.4</c:v>
                </c:pt>
                <c:pt idx="13">
                  <c:v>1.35</c:v>
                </c:pt>
                <c:pt idx="14">
                  <c:v>1.3</c:v>
                </c:pt>
                <c:pt idx="15">
                  <c:v>1.25</c:v>
                </c:pt>
                <c:pt idx="16">
                  <c:v>1.2</c:v>
                </c:pt>
                <c:pt idx="17">
                  <c:v>1.1499999999999999</c:v>
                </c:pt>
                <c:pt idx="18">
                  <c:v>1.1000000000000001</c:v>
                </c:pt>
                <c:pt idx="19">
                  <c:v>1.05</c:v>
                </c:pt>
                <c:pt idx="20">
                  <c:v>1</c:v>
                </c:pt>
                <c:pt idx="21">
                  <c:v>0.95</c:v>
                </c:pt>
                <c:pt idx="22">
                  <c:v>0.9</c:v>
                </c:pt>
                <c:pt idx="23">
                  <c:v>0.85</c:v>
                </c:pt>
                <c:pt idx="24">
                  <c:v>0.8</c:v>
                </c:pt>
                <c:pt idx="25">
                  <c:v>0.75</c:v>
                </c:pt>
                <c:pt idx="26">
                  <c:v>0.7</c:v>
                </c:pt>
                <c:pt idx="27">
                  <c:v>0.65</c:v>
                </c:pt>
                <c:pt idx="28">
                  <c:v>0.6</c:v>
                </c:pt>
                <c:pt idx="29">
                  <c:v>0.55000000000000004</c:v>
                </c:pt>
                <c:pt idx="30">
                  <c:v>0.5</c:v>
                </c:pt>
                <c:pt idx="31">
                  <c:v>0.45</c:v>
                </c:pt>
                <c:pt idx="32">
                  <c:v>0.4</c:v>
                </c:pt>
                <c:pt idx="33">
                  <c:v>0.35</c:v>
                </c:pt>
                <c:pt idx="34">
                  <c:v>0.3</c:v>
                </c:pt>
                <c:pt idx="35">
                  <c:v>0.25</c:v>
                </c:pt>
                <c:pt idx="36">
                  <c:v>0.2</c:v>
                </c:pt>
                <c:pt idx="37">
                  <c:v>0.15</c:v>
                </c:pt>
                <c:pt idx="38">
                  <c:v>0.1</c:v>
                </c:pt>
                <c:pt idx="39">
                  <c:v>0.05</c:v>
                </c:pt>
                <c:pt idx="40">
                  <c:v>0</c:v>
                </c:pt>
                <c:pt idx="41">
                  <c:v>-0.05</c:v>
                </c:pt>
                <c:pt idx="42">
                  <c:v>-0.1</c:v>
                </c:pt>
                <c:pt idx="43">
                  <c:v>-0.15</c:v>
                </c:pt>
                <c:pt idx="44">
                  <c:v>-0.2</c:v>
                </c:pt>
                <c:pt idx="45">
                  <c:v>-0.25</c:v>
                </c:pt>
                <c:pt idx="46">
                  <c:v>-0.3</c:v>
                </c:pt>
                <c:pt idx="47">
                  <c:v>-0.35</c:v>
                </c:pt>
                <c:pt idx="48">
                  <c:v>-0.4</c:v>
                </c:pt>
                <c:pt idx="49">
                  <c:v>-0.45</c:v>
                </c:pt>
                <c:pt idx="50">
                  <c:v>-0.5</c:v>
                </c:pt>
                <c:pt idx="51">
                  <c:v>-0.55000000000000004</c:v>
                </c:pt>
                <c:pt idx="52">
                  <c:v>-0.6</c:v>
                </c:pt>
                <c:pt idx="53">
                  <c:v>-0.65</c:v>
                </c:pt>
                <c:pt idx="54">
                  <c:v>-0.7</c:v>
                </c:pt>
                <c:pt idx="55">
                  <c:v>-0.75</c:v>
                </c:pt>
                <c:pt idx="56">
                  <c:v>-0.8</c:v>
                </c:pt>
                <c:pt idx="57">
                  <c:v>-0.85</c:v>
                </c:pt>
                <c:pt idx="58">
                  <c:v>-0.9</c:v>
                </c:pt>
                <c:pt idx="59">
                  <c:v>-0.95</c:v>
                </c:pt>
                <c:pt idx="60">
                  <c:v>-1</c:v>
                </c:pt>
                <c:pt idx="61">
                  <c:v>-1.05</c:v>
                </c:pt>
                <c:pt idx="62">
                  <c:v>-1.1000000000000001</c:v>
                </c:pt>
                <c:pt idx="63">
                  <c:v>-1.1499999999999999</c:v>
                </c:pt>
                <c:pt idx="64">
                  <c:v>-1.2</c:v>
                </c:pt>
                <c:pt idx="65">
                  <c:v>-1.25</c:v>
                </c:pt>
                <c:pt idx="66">
                  <c:v>-1.3</c:v>
                </c:pt>
                <c:pt idx="67">
                  <c:v>-1.35</c:v>
                </c:pt>
                <c:pt idx="68">
                  <c:v>-1.4</c:v>
                </c:pt>
                <c:pt idx="69">
                  <c:v>-1.45</c:v>
                </c:pt>
                <c:pt idx="70">
                  <c:v>-1.5</c:v>
                </c:pt>
                <c:pt idx="71">
                  <c:v>-1.55</c:v>
                </c:pt>
                <c:pt idx="72">
                  <c:v>-1.6</c:v>
                </c:pt>
                <c:pt idx="73">
                  <c:v>-1.65</c:v>
                </c:pt>
                <c:pt idx="74">
                  <c:v>-1.7</c:v>
                </c:pt>
                <c:pt idx="75">
                  <c:v>-1.75</c:v>
                </c:pt>
                <c:pt idx="76">
                  <c:v>-1.8</c:v>
                </c:pt>
                <c:pt idx="77">
                  <c:v>-1.85</c:v>
                </c:pt>
                <c:pt idx="78">
                  <c:v>-1.9</c:v>
                </c:pt>
                <c:pt idx="79">
                  <c:v>-1.95</c:v>
                </c:pt>
                <c:pt idx="80">
                  <c:v>-2</c:v>
                </c:pt>
                <c:pt idx="81">
                  <c:v>-2.0499999999999998</c:v>
                </c:pt>
                <c:pt idx="82">
                  <c:v>-2.1</c:v>
                </c:pt>
                <c:pt idx="83">
                  <c:v>-2.15</c:v>
                </c:pt>
                <c:pt idx="84">
                  <c:v>-2.2000000000000002</c:v>
                </c:pt>
                <c:pt idx="85">
                  <c:v>-2.25</c:v>
                </c:pt>
                <c:pt idx="86">
                  <c:v>-2.2999999999999998</c:v>
                </c:pt>
                <c:pt idx="87">
                  <c:v>-2.35</c:v>
                </c:pt>
                <c:pt idx="88">
                  <c:v>-2.4</c:v>
                </c:pt>
                <c:pt idx="89">
                  <c:v>-2.4500000000000002</c:v>
                </c:pt>
                <c:pt idx="90">
                  <c:v>-2.5</c:v>
                </c:pt>
              </c:numCache>
            </c:numRef>
          </c:xVal>
          <c:yVal>
            <c:numRef>
              <c:f>'[photoelectric_trial 2.xlsx]raw_data'!$I$2:$I$92</c:f>
              <c:numCache>
                <c:formatCode>0.00E+00</c:formatCode>
                <c:ptCount val="91"/>
                <c:pt idx="0">
                  <c:v>0.54864000000000002</c:v>
                </c:pt>
                <c:pt idx="1">
                  <c:v>0.55249000000000004</c:v>
                </c:pt>
                <c:pt idx="2">
                  <c:v>0.54604999999999992</c:v>
                </c:pt>
                <c:pt idx="3">
                  <c:v>0.53605000000000003</c:v>
                </c:pt>
                <c:pt idx="4">
                  <c:v>0.52732999999999997</c:v>
                </c:pt>
                <c:pt idx="5">
                  <c:v>0.51667000000000007</c:v>
                </c:pt>
                <c:pt idx="6">
                  <c:v>0.50739999999999996</c:v>
                </c:pt>
                <c:pt idx="7">
                  <c:v>0.49559000000000003</c:v>
                </c:pt>
                <c:pt idx="8">
                  <c:v>0.48446</c:v>
                </c:pt>
                <c:pt idx="9">
                  <c:v>0.47167000000000003</c:v>
                </c:pt>
                <c:pt idx="10">
                  <c:v>0.46146000000000004</c:v>
                </c:pt>
                <c:pt idx="11">
                  <c:v>0.45078000000000001</c:v>
                </c:pt>
                <c:pt idx="12">
                  <c:v>0.44024999999999997</c:v>
                </c:pt>
                <c:pt idx="13">
                  <c:v>0.42912</c:v>
                </c:pt>
                <c:pt idx="14">
                  <c:v>0.41742999999999997</c:v>
                </c:pt>
                <c:pt idx="15">
                  <c:v>0.40589000000000003</c:v>
                </c:pt>
                <c:pt idx="16">
                  <c:v>0.39450999999999997</c:v>
                </c:pt>
                <c:pt idx="17">
                  <c:v>0.38036000000000003</c:v>
                </c:pt>
                <c:pt idx="18">
                  <c:v>0.36953000000000003</c:v>
                </c:pt>
                <c:pt idx="19">
                  <c:v>0.35799999999999998</c:v>
                </c:pt>
                <c:pt idx="20">
                  <c:v>0.34633999999999998</c:v>
                </c:pt>
                <c:pt idx="21">
                  <c:v>0.33335999999999999</c:v>
                </c:pt>
                <c:pt idx="22">
                  <c:v>0.32017000000000001</c:v>
                </c:pt>
                <c:pt idx="23">
                  <c:v>0.30791000000000002</c:v>
                </c:pt>
                <c:pt idx="24">
                  <c:v>0.29498999999999997</c:v>
                </c:pt>
                <c:pt idx="25">
                  <c:v>0.28456999999999999</c:v>
                </c:pt>
                <c:pt idx="26">
                  <c:v>0.27477000000000001</c:v>
                </c:pt>
                <c:pt idx="27">
                  <c:v>0.26451000000000002</c:v>
                </c:pt>
                <c:pt idx="28">
                  <c:v>0.25191000000000002</c:v>
                </c:pt>
                <c:pt idx="29">
                  <c:v>0.24209</c:v>
                </c:pt>
                <c:pt idx="30">
                  <c:v>0.23216999999999999</c:v>
                </c:pt>
                <c:pt idx="31">
                  <c:v>0.22140000000000001</c:v>
                </c:pt>
                <c:pt idx="32">
                  <c:v>0.21234</c:v>
                </c:pt>
                <c:pt idx="33">
                  <c:v>0.20444000000000001</c:v>
                </c:pt>
                <c:pt idx="34">
                  <c:v>0.19445999999999999</c:v>
                </c:pt>
                <c:pt idx="35">
                  <c:v>0.18437999999999999</c:v>
                </c:pt>
                <c:pt idx="36">
                  <c:v>0.17538999999999999</c:v>
                </c:pt>
                <c:pt idx="37">
                  <c:v>0.1661</c:v>
                </c:pt>
                <c:pt idx="38">
                  <c:v>0.15665999999999999</c:v>
                </c:pt>
                <c:pt idx="39">
                  <c:v>0.14740999999999999</c:v>
                </c:pt>
                <c:pt idx="40">
                  <c:v>0.13777</c:v>
                </c:pt>
                <c:pt idx="41">
                  <c:v>0.12975</c:v>
                </c:pt>
                <c:pt idx="42">
                  <c:v>0.12154999999999999</c:v>
                </c:pt>
                <c:pt idx="43">
                  <c:v>0.11341000000000001</c:v>
                </c:pt>
                <c:pt idx="44">
                  <c:v>0.10543</c:v>
                </c:pt>
                <c:pt idx="45">
                  <c:v>9.776E-2</c:v>
                </c:pt>
                <c:pt idx="46">
                  <c:v>9.0250000000000011E-2</c:v>
                </c:pt>
                <c:pt idx="47">
                  <c:v>8.2780000000000006E-2</c:v>
                </c:pt>
                <c:pt idx="48">
                  <c:v>7.4891100000000002E-2</c:v>
                </c:pt>
                <c:pt idx="49">
                  <c:v>6.6979999999999998E-2</c:v>
                </c:pt>
                <c:pt idx="50">
                  <c:v>5.808E-2</c:v>
                </c:pt>
                <c:pt idx="51">
                  <c:v>4.9889999999999997E-2</c:v>
                </c:pt>
                <c:pt idx="52">
                  <c:v>4.3830000000000001E-2</c:v>
                </c:pt>
                <c:pt idx="53">
                  <c:v>4.0060000000000005E-2</c:v>
                </c:pt>
                <c:pt idx="54">
                  <c:v>3.6619999999999993E-2</c:v>
                </c:pt>
                <c:pt idx="55">
                  <c:v>3.1329999999999997E-2</c:v>
                </c:pt>
                <c:pt idx="56">
                  <c:v>2.9470000000000003E-2</c:v>
                </c:pt>
                <c:pt idx="57">
                  <c:v>2.5390000000000003E-2</c:v>
                </c:pt>
                <c:pt idx="58">
                  <c:v>2.3350000000000003E-2</c:v>
                </c:pt>
                <c:pt idx="59">
                  <c:v>1.9619999999999999E-2</c:v>
                </c:pt>
                <c:pt idx="60">
                  <c:v>1.6000000000000007E-2</c:v>
                </c:pt>
                <c:pt idx="61">
                  <c:v>1.1150000000000007E-2</c:v>
                </c:pt>
                <c:pt idx="62">
                  <c:v>1.0329999999999992E-2</c:v>
                </c:pt>
                <c:pt idx="63">
                  <c:v>7.9200000000000104E-3</c:v>
                </c:pt>
                <c:pt idx="64">
                  <c:v>6.860000000000005E-3</c:v>
                </c:pt>
                <c:pt idx="65">
                  <c:v>6.5999999999999948E-3</c:v>
                </c:pt>
                <c:pt idx="66">
                  <c:v>3.9299999999999891E-3</c:v>
                </c:pt>
                <c:pt idx="67">
                  <c:v>3.3500000000000058E-3</c:v>
                </c:pt>
                <c:pt idx="68">
                  <c:v>1.2099999999999889E-3</c:v>
                </c:pt>
                <c:pt idx="69">
                  <c:v>-2.299999999999941E-4</c:v>
                </c:pt>
                <c:pt idx="70">
                  <c:v>-2.030000000000004E-3</c:v>
                </c:pt>
                <c:pt idx="71">
                  <c:v>-1.2100000000000027E-3</c:v>
                </c:pt>
                <c:pt idx="72">
                  <c:v>-2.1000000000000185E-4</c:v>
                </c:pt>
                <c:pt idx="73">
                  <c:v>-4.9000000000000432E-4</c:v>
                </c:pt>
                <c:pt idx="74">
                  <c:v>7.0000000000000617E-5</c:v>
                </c:pt>
                <c:pt idx="75">
                  <c:v>-2.2100000000000036E-3</c:v>
                </c:pt>
                <c:pt idx="76">
                  <c:v>-7.3999999999999067E-4</c:v>
                </c:pt>
                <c:pt idx="77">
                  <c:v>9.3999999999999639E-4</c:v>
                </c:pt>
                <c:pt idx="78">
                  <c:v>2.9799999999999965E-3</c:v>
                </c:pt>
                <c:pt idx="79">
                  <c:v>2.3299999999999987E-3</c:v>
                </c:pt>
                <c:pt idx="80">
                  <c:v>3.4899999999999931E-3</c:v>
                </c:pt>
                <c:pt idx="81">
                  <c:v>3.7699999999999956E-3</c:v>
                </c:pt>
                <c:pt idx="82">
                  <c:v>3.7599999999999995E-3</c:v>
                </c:pt>
                <c:pt idx="83">
                  <c:v>3.4199999999999925E-3</c:v>
                </c:pt>
                <c:pt idx="84">
                  <c:v>3.7500000000000033E-3</c:v>
                </c:pt>
                <c:pt idx="85">
                  <c:v>3.5799999999999998E-3</c:v>
                </c:pt>
                <c:pt idx="86">
                  <c:v>3.6700000000000066E-3</c:v>
                </c:pt>
                <c:pt idx="87">
                  <c:v>3.1100000000000017E-3</c:v>
                </c:pt>
                <c:pt idx="88">
                  <c:v>2.8400000000000092E-3</c:v>
                </c:pt>
                <c:pt idx="89">
                  <c:v>3.4399999999999986E-3</c:v>
                </c:pt>
                <c:pt idx="90">
                  <c:v>3.040000000000001E-3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1EC-478C-924A-B3779DCF5E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58060816"/>
        <c:axId val="558061232"/>
      </c:scatterChart>
      <c:valAx>
        <c:axId val="5580608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zh-TW" altLang="en-US" sz="1200" b="0" i="0" u="none" strike="noStrike" baseline="0" dirty="0">
                    <a:effectLst/>
                  </a:rPr>
                  <a:t>電壓 </a:t>
                </a:r>
                <a:r>
                  <a:rPr lang="en-US" sz="1200" dirty="0"/>
                  <a:t>(V)</a:t>
                </a:r>
              </a:p>
            </c:rich>
          </c:tx>
          <c:layout>
            <c:manualLayout>
              <c:xMode val="edge"/>
              <c:yMode val="edge"/>
              <c:x val="0.60501412855307979"/>
              <c:y val="0.8842129629629631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58061232"/>
        <c:crosses val="autoZero"/>
        <c:crossBetween val="midCat"/>
      </c:valAx>
      <c:valAx>
        <c:axId val="558061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zh-TW" altLang="en-US" sz="1200" b="0" i="0" u="none" strike="noStrike" baseline="0" dirty="0">
                    <a:effectLst/>
                  </a:rPr>
                  <a:t>電流 </a:t>
                </a:r>
                <a:r>
                  <a:rPr lang="en-US" sz="1200" dirty="0"/>
                  <a:t>(A)</a:t>
                </a:r>
                <a:endParaRPr lang="zh-TW" sz="1200" dirty="0"/>
              </a:p>
            </c:rich>
          </c:tx>
          <c:layout>
            <c:manualLayout>
              <c:xMode val="edge"/>
              <c:yMode val="edge"/>
              <c:x val="0.41134751773049644"/>
              <c:y val="6.037037037037037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cross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580608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+mn-lt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r>
              <a:rPr lang="el-GR" sz="1800" b="0" i="0" u="none" strike="noStrike" baseline="0" dirty="0">
                <a:effectLst/>
              </a:rPr>
              <a:t>λ =</a:t>
            </a:r>
            <a:r>
              <a:rPr lang="en-US" sz="1800" b="0" i="0" u="none" strike="noStrike" baseline="0" dirty="0">
                <a:effectLst/>
              </a:rPr>
              <a:t> </a:t>
            </a:r>
            <a:r>
              <a:rPr lang="en-US" altLang="zh-TW" dirty="0"/>
              <a:t>404nm</a:t>
            </a:r>
          </a:p>
        </c:rich>
      </c:tx>
      <c:layout>
        <c:manualLayout>
          <c:xMode val="edge"/>
          <c:yMode val="edge"/>
          <c:x val="2.5243000874890637E-2"/>
          <c:y val="4.629629629629629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6111111111111108E-2"/>
          <c:y val="0.17171296296296296"/>
          <c:w val="0.92700000000000016"/>
          <c:h val="0.61898950131233599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'[photoelectric_trial 2.xlsx]raw_data'!$J$1</c:f>
              <c:strCache>
                <c:ptCount val="1"/>
                <c:pt idx="0">
                  <c:v>404nm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'[photoelectric_trial 2.xlsx]raw_data'!$A$2:$A$92</c:f>
              <c:numCache>
                <c:formatCode>General</c:formatCode>
                <c:ptCount val="91"/>
                <c:pt idx="0">
                  <c:v>2</c:v>
                </c:pt>
                <c:pt idx="1">
                  <c:v>1.95</c:v>
                </c:pt>
                <c:pt idx="2">
                  <c:v>1.9</c:v>
                </c:pt>
                <c:pt idx="3">
                  <c:v>1.85</c:v>
                </c:pt>
                <c:pt idx="4">
                  <c:v>1.8</c:v>
                </c:pt>
                <c:pt idx="5">
                  <c:v>1.75</c:v>
                </c:pt>
                <c:pt idx="6">
                  <c:v>1.7</c:v>
                </c:pt>
                <c:pt idx="7">
                  <c:v>1.65</c:v>
                </c:pt>
                <c:pt idx="8">
                  <c:v>1.6</c:v>
                </c:pt>
                <c:pt idx="9">
                  <c:v>1.55</c:v>
                </c:pt>
                <c:pt idx="10">
                  <c:v>1.5</c:v>
                </c:pt>
                <c:pt idx="11">
                  <c:v>1.45</c:v>
                </c:pt>
                <c:pt idx="12">
                  <c:v>1.4</c:v>
                </c:pt>
                <c:pt idx="13">
                  <c:v>1.35</c:v>
                </c:pt>
                <c:pt idx="14">
                  <c:v>1.3</c:v>
                </c:pt>
                <c:pt idx="15">
                  <c:v>1.25</c:v>
                </c:pt>
                <c:pt idx="16">
                  <c:v>1.2</c:v>
                </c:pt>
                <c:pt idx="17">
                  <c:v>1.1499999999999999</c:v>
                </c:pt>
                <c:pt idx="18">
                  <c:v>1.1000000000000001</c:v>
                </c:pt>
                <c:pt idx="19">
                  <c:v>1.05</c:v>
                </c:pt>
                <c:pt idx="20">
                  <c:v>1</c:v>
                </c:pt>
                <c:pt idx="21">
                  <c:v>0.95</c:v>
                </c:pt>
                <c:pt idx="22">
                  <c:v>0.9</c:v>
                </c:pt>
                <c:pt idx="23">
                  <c:v>0.85</c:v>
                </c:pt>
                <c:pt idx="24">
                  <c:v>0.8</c:v>
                </c:pt>
                <c:pt idx="25">
                  <c:v>0.75</c:v>
                </c:pt>
                <c:pt idx="26">
                  <c:v>0.7</c:v>
                </c:pt>
                <c:pt idx="27">
                  <c:v>0.65</c:v>
                </c:pt>
                <c:pt idx="28">
                  <c:v>0.6</c:v>
                </c:pt>
                <c:pt idx="29">
                  <c:v>0.55000000000000004</c:v>
                </c:pt>
                <c:pt idx="30">
                  <c:v>0.5</c:v>
                </c:pt>
                <c:pt idx="31">
                  <c:v>0.45</c:v>
                </c:pt>
                <c:pt idx="32">
                  <c:v>0.4</c:v>
                </c:pt>
                <c:pt idx="33">
                  <c:v>0.35</c:v>
                </c:pt>
                <c:pt idx="34">
                  <c:v>0.3</c:v>
                </c:pt>
                <c:pt idx="35">
                  <c:v>0.25</c:v>
                </c:pt>
                <c:pt idx="36">
                  <c:v>0.2</c:v>
                </c:pt>
                <c:pt idx="37">
                  <c:v>0.15</c:v>
                </c:pt>
                <c:pt idx="38">
                  <c:v>0.1</c:v>
                </c:pt>
                <c:pt idx="39">
                  <c:v>0.05</c:v>
                </c:pt>
                <c:pt idx="40">
                  <c:v>0</c:v>
                </c:pt>
                <c:pt idx="41">
                  <c:v>-0.05</c:v>
                </c:pt>
                <c:pt idx="42">
                  <c:v>-0.1</c:v>
                </c:pt>
                <c:pt idx="43">
                  <c:v>-0.15</c:v>
                </c:pt>
                <c:pt idx="44">
                  <c:v>-0.2</c:v>
                </c:pt>
                <c:pt idx="45">
                  <c:v>-0.25</c:v>
                </c:pt>
                <c:pt idx="46">
                  <c:v>-0.3</c:v>
                </c:pt>
                <c:pt idx="47">
                  <c:v>-0.35</c:v>
                </c:pt>
                <c:pt idx="48">
                  <c:v>-0.4</c:v>
                </c:pt>
                <c:pt idx="49">
                  <c:v>-0.45</c:v>
                </c:pt>
                <c:pt idx="50">
                  <c:v>-0.5</c:v>
                </c:pt>
                <c:pt idx="51">
                  <c:v>-0.55000000000000004</c:v>
                </c:pt>
                <c:pt idx="52">
                  <c:v>-0.6</c:v>
                </c:pt>
                <c:pt idx="53">
                  <c:v>-0.65</c:v>
                </c:pt>
                <c:pt idx="54">
                  <c:v>-0.7</c:v>
                </c:pt>
                <c:pt idx="55">
                  <c:v>-0.75</c:v>
                </c:pt>
                <c:pt idx="56">
                  <c:v>-0.8</c:v>
                </c:pt>
                <c:pt idx="57">
                  <c:v>-0.85</c:v>
                </c:pt>
                <c:pt idx="58">
                  <c:v>-0.9</c:v>
                </c:pt>
                <c:pt idx="59">
                  <c:v>-0.95</c:v>
                </c:pt>
                <c:pt idx="60">
                  <c:v>-1</c:v>
                </c:pt>
                <c:pt idx="61">
                  <c:v>-1.05</c:v>
                </c:pt>
                <c:pt idx="62">
                  <c:v>-1.1000000000000001</c:v>
                </c:pt>
                <c:pt idx="63">
                  <c:v>-1.1499999999999999</c:v>
                </c:pt>
                <c:pt idx="64">
                  <c:v>-1.2</c:v>
                </c:pt>
                <c:pt idx="65">
                  <c:v>-1.25</c:v>
                </c:pt>
                <c:pt idx="66">
                  <c:v>-1.3</c:v>
                </c:pt>
                <c:pt idx="67">
                  <c:v>-1.35</c:v>
                </c:pt>
                <c:pt idx="68">
                  <c:v>-1.4</c:v>
                </c:pt>
                <c:pt idx="69">
                  <c:v>-1.45</c:v>
                </c:pt>
                <c:pt idx="70">
                  <c:v>-1.5</c:v>
                </c:pt>
                <c:pt idx="71">
                  <c:v>-1.55</c:v>
                </c:pt>
                <c:pt idx="72">
                  <c:v>-1.6</c:v>
                </c:pt>
                <c:pt idx="73">
                  <c:v>-1.65</c:v>
                </c:pt>
                <c:pt idx="74">
                  <c:v>-1.7</c:v>
                </c:pt>
                <c:pt idx="75">
                  <c:v>-1.75</c:v>
                </c:pt>
                <c:pt idx="76">
                  <c:v>-1.8</c:v>
                </c:pt>
                <c:pt idx="77">
                  <c:v>-1.85</c:v>
                </c:pt>
                <c:pt idx="78">
                  <c:v>-1.9</c:v>
                </c:pt>
                <c:pt idx="79">
                  <c:v>-1.95</c:v>
                </c:pt>
                <c:pt idx="80">
                  <c:v>-2</c:v>
                </c:pt>
                <c:pt idx="81">
                  <c:v>-2.0499999999999998</c:v>
                </c:pt>
                <c:pt idx="82">
                  <c:v>-2.1</c:v>
                </c:pt>
                <c:pt idx="83">
                  <c:v>-2.15</c:v>
                </c:pt>
                <c:pt idx="84">
                  <c:v>-2.2000000000000002</c:v>
                </c:pt>
                <c:pt idx="85">
                  <c:v>-2.25</c:v>
                </c:pt>
                <c:pt idx="86">
                  <c:v>-2.2999999999999998</c:v>
                </c:pt>
                <c:pt idx="87">
                  <c:v>-2.35</c:v>
                </c:pt>
                <c:pt idx="88">
                  <c:v>-2.4</c:v>
                </c:pt>
                <c:pt idx="89">
                  <c:v>-2.4500000000000002</c:v>
                </c:pt>
                <c:pt idx="90">
                  <c:v>-2.5</c:v>
                </c:pt>
              </c:numCache>
            </c:numRef>
          </c:xVal>
          <c:yVal>
            <c:numRef>
              <c:f>'[photoelectric_trial 2.xlsx]raw_data'!$J$2:$J$92</c:f>
              <c:numCache>
                <c:formatCode>0.00E+00</c:formatCode>
                <c:ptCount val="91"/>
                <c:pt idx="0">
                  <c:v>0.50761000000000001</c:v>
                </c:pt>
                <c:pt idx="1">
                  <c:v>0.50922000000000001</c:v>
                </c:pt>
                <c:pt idx="2">
                  <c:v>0.50488999999999995</c:v>
                </c:pt>
                <c:pt idx="3">
                  <c:v>0.49787999999999999</c:v>
                </c:pt>
                <c:pt idx="4">
                  <c:v>0.49013000000000001</c:v>
                </c:pt>
                <c:pt idx="5">
                  <c:v>0.47920999999999997</c:v>
                </c:pt>
                <c:pt idx="6">
                  <c:v>0.46784999999999999</c:v>
                </c:pt>
                <c:pt idx="7">
                  <c:v>0.45491999999999999</c:v>
                </c:pt>
                <c:pt idx="8">
                  <c:v>0.44476000000000004</c:v>
                </c:pt>
                <c:pt idx="9">
                  <c:v>0.43674000000000002</c:v>
                </c:pt>
                <c:pt idx="10">
                  <c:v>0.42429</c:v>
                </c:pt>
                <c:pt idx="11">
                  <c:v>0.41358</c:v>
                </c:pt>
                <c:pt idx="12">
                  <c:v>0.40142</c:v>
                </c:pt>
                <c:pt idx="13">
                  <c:v>0.39052999999999999</c:v>
                </c:pt>
                <c:pt idx="14">
                  <c:v>0.38052999999999998</c:v>
                </c:pt>
                <c:pt idx="15">
                  <c:v>0.36826000000000003</c:v>
                </c:pt>
                <c:pt idx="16">
                  <c:v>0.35991999999999996</c:v>
                </c:pt>
                <c:pt idx="17">
                  <c:v>0.34842000000000001</c:v>
                </c:pt>
                <c:pt idx="18">
                  <c:v>0.33896000000000004</c:v>
                </c:pt>
                <c:pt idx="19">
                  <c:v>0.33150999999999997</c:v>
                </c:pt>
                <c:pt idx="20">
                  <c:v>0.32102000000000003</c:v>
                </c:pt>
                <c:pt idx="21">
                  <c:v>0.30996000000000001</c:v>
                </c:pt>
                <c:pt idx="22">
                  <c:v>0.29953999999999997</c:v>
                </c:pt>
                <c:pt idx="23">
                  <c:v>0.28956999999999999</c:v>
                </c:pt>
                <c:pt idx="24">
                  <c:v>0.27799999999999997</c:v>
                </c:pt>
                <c:pt idx="25">
                  <c:v>0.26717999999999997</c:v>
                </c:pt>
                <c:pt idx="26">
                  <c:v>0.25801000000000002</c:v>
                </c:pt>
                <c:pt idx="27">
                  <c:v>0.24918000000000001</c:v>
                </c:pt>
                <c:pt idx="28">
                  <c:v>0.23762</c:v>
                </c:pt>
                <c:pt idx="29">
                  <c:v>0.22622</c:v>
                </c:pt>
                <c:pt idx="30">
                  <c:v>0.21717999999999998</c:v>
                </c:pt>
                <c:pt idx="31">
                  <c:v>0.2092</c:v>
                </c:pt>
                <c:pt idx="32">
                  <c:v>0.20185999999999998</c:v>
                </c:pt>
                <c:pt idx="33">
                  <c:v>0.19274000000000002</c:v>
                </c:pt>
                <c:pt idx="34">
                  <c:v>0.18258999999999997</c:v>
                </c:pt>
                <c:pt idx="35">
                  <c:v>0.1754</c:v>
                </c:pt>
                <c:pt idx="36">
                  <c:v>0.16783000000000001</c:v>
                </c:pt>
                <c:pt idx="37">
                  <c:v>0.15878999999999999</c:v>
                </c:pt>
                <c:pt idx="38">
                  <c:v>0.15042</c:v>
                </c:pt>
                <c:pt idx="39">
                  <c:v>0.14023999999999998</c:v>
                </c:pt>
                <c:pt idx="40">
                  <c:v>0.13328000000000001</c:v>
                </c:pt>
                <c:pt idx="41">
                  <c:v>0.12388</c:v>
                </c:pt>
                <c:pt idx="42">
                  <c:v>0.11599000000000001</c:v>
                </c:pt>
                <c:pt idx="43">
                  <c:v>0.10771</c:v>
                </c:pt>
                <c:pt idx="44">
                  <c:v>0.10128999999999999</c:v>
                </c:pt>
                <c:pt idx="45">
                  <c:v>9.4209999999999988E-2</c:v>
                </c:pt>
                <c:pt idx="46">
                  <c:v>8.7840000000000001E-2</c:v>
                </c:pt>
                <c:pt idx="47">
                  <c:v>8.0500000000000002E-2</c:v>
                </c:pt>
                <c:pt idx="48">
                  <c:v>7.4924900000000003E-2</c:v>
                </c:pt>
                <c:pt idx="49">
                  <c:v>6.8220000000000003E-2</c:v>
                </c:pt>
                <c:pt idx="50">
                  <c:v>6.3119999999999996E-2</c:v>
                </c:pt>
                <c:pt idx="51">
                  <c:v>5.8199999999999995E-2</c:v>
                </c:pt>
                <c:pt idx="52">
                  <c:v>5.4850000000000003E-2</c:v>
                </c:pt>
                <c:pt idx="53">
                  <c:v>4.9380000000000007E-2</c:v>
                </c:pt>
                <c:pt idx="54">
                  <c:v>4.5889999999999993E-2</c:v>
                </c:pt>
                <c:pt idx="55">
                  <c:v>4.0919999999999998E-2</c:v>
                </c:pt>
                <c:pt idx="56">
                  <c:v>3.5640000000000005E-2</c:v>
                </c:pt>
                <c:pt idx="57">
                  <c:v>3.4799999999999998E-2</c:v>
                </c:pt>
                <c:pt idx="58">
                  <c:v>3.2540000000000006E-2</c:v>
                </c:pt>
                <c:pt idx="59">
                  <c:v>2.9259999999999994E-2</c:v>
                </c:pt>
                <c:pt idx="60">
                  <c:v>2.5780000000000004E-2</c:v>
                </c:pt>
                <c:pt idx="61">
                  <c:v>2.2670000000000003E-2</c:v>
                </c:pt>
                <c:pt idx="62">
                  <c:v>1.915E-2</c:v>
                </c:pt>
                <c:pt idx="63">
                  <c:v>1.4330000000000009E-2</c:v>
                </c:pt>
                <c:pt idx="64">
                  <c:v>1.0260000000000005E-2</c:v>
                </c:pt>
                <c:pt idx="65">
                  <c:v>8.8400000000000006E-3</c:v>
                </c:pt>
                <c:pt idx="66">
                  <c:v>5.3599999999999898E-3</c:v>
                </c:pt>
                <c:pt idx="67">
                  <c:v>4.9200000000000077E-3</c:v>
                </c:pt>
                <c:pt idx="68">
                  <c:v>5.3099999999999953E-3</c:v>
                </c:pt>
                <c:pt idx="69">
                  <c:v>4.7500000000000042E-3</c:v>
                </c:pt>
                <c:pt idx="70">
                  <c:v>3.1300000000000078E-3</c:v>
                </c:pt>
                <c:pt idx="71">
                  <c:v>3.4200000000000064E-3</c:v>
                </c:pt>
                <c:pt idx="72">
                  <c:v>1.1899999999999966E-3</c:v>
                </c:pt>
                <c:pt idx="73">
                  <c:v>3.040000000000001E-3</c:v>
                </c:pt>
                <c:pt idx="74">
                  <c:v>3.8400000000000101E-3</c:v>
                </c:pt>
                <c:pt idx="75">
                  <c:v>3.5099999999999992E-3</c:v>
                </c:pt>
                <c:pt idx="76">
                  <c:v>3.8500000000000062E-3</c:v>
                </c:pt>
                <c:pt idx="77">
                  <c:v>3.369999999999998E-3</c:v>
                </c:pt>
                <c:pt idx="78">
                  <c:v>3.7599999999999995E-3</c:v>
                </c:pt>
                <c:pt idx="79">
                  <c:v>3.2100000000000045E-3</c:v>
                </c:pt>
                <c:pt idx="80">
                  <c:v>3.13999999999999E-3</c:v>
                </c:pt>
                <c:pt idx="81">
                  <c:v>3.8799999999999946E-3</c:v>
                </c:pt>
                <c:pt idx="82">
                  <c:v>3.8799999999999946E-3</c:v>
                </c:pt>
                <c:pt idx="83">
                  <c:v>3.7699999999999956E-3</c:v>
                </c:pt>
                <c:pt idx="84">
                  <c:v>3.8200000000000039E-3</c:v>
                </c:pt>
                <c:pt idx="85">
                  <c:v>4.1100000000000025E-3</c:v>
                </c:pt>
                <c:pt idx="86">
                  <c:v>4.1600000000000109E-3</c:v>
                </c:pt>
                <c:pt idx="87">
                  <c:v>3.3900000000000041E-3</c:v>
                </c:pt>
                <c:pt idx="88">
                  <c:v>2.4799999999999961E-3</c:v>
                </c:pt>
                <c:pt idx="89">
                  <c:v>2.9500000000000082E-3</c:v>
                </c:pt>
                <c:pt idx="90">
                  <c:v>1.1099999999999999E-3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0EF7-4B79-AC2D-C95169106E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23655520"/>
        <c:axId val="623655936"/>
      </c:scatterChart>
      <c:valAx>
        <c:axId val="6236555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zh-TW" altLang="en-US" sz="1200" b="0" i="0" u="none" strike="noStrike" baseline="0" dirty="0">
                    <a:effectLst/>
                  </a:rPr>
                  <a:t>電壓 </a:t>
                </a:r>
                <a:r>
                  <a:rPr lang="en-US" sz="1200" dirty="0"/>
                  <a:t>(V)</a:t>
                </a:r>
              </a:p>
            </c:rich>
          </c:tx>
          <c:layout>
            <c:manualLayout>
              <c:xMode val="edge"/>
              <c:yMode val="edge"/>
              <c:x val="0.62461111111111112"/>
              <c:y val="0.8749537037037037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23655936"/>
        <c:crosses val="autoZero"/>
        <c:crossBetween val="midCat"/>
      </c:valAx>
      <c:valAx>
        <c:axId val="623655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zh-TW" altLang="en-US" sz="1200" b="0" i="0" u="none" strike="noStrike" baseline="0" dirty="0">
                    <a:effectLst/>
                  </a:rPr>
                  <a:t>電流</a:t>
                </a:r>
                <a:r>
                  <a:rPr lang="en-US" sz="1200" dirty="0"/>
                  <a:t> (A)</a:t>
                </a:r>
                <a:endParaRPr lang="zh-TW" sz="1200" dirty="0"/>
              </a:p>
            </c:rich>
          </c:tx>
          <c:layout>
            <c:manualLayout>
              <c:xMode val="edge"/>
              <c:yMode val="edge"/>
              <c:x val="0.40833333333333327"/>
              <c:y val="5.9911417322834642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cross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236555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+mn-lt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r>
              <a:rPr lang="el-GR" sz="1800" b="0" i="0" u="none" strike="noStrike" baseline="0" dirty="0">
                <a:effectLst/>
              </a:rPr>
              <a:t>λ =</a:t>
            </a:r>
            <a:r>
              <a:rPr lang="en-US" sz="1800" b="0" i="0" u="none" strike="noStrike" baseline="0" dirty="0">
                <a:effectLst/>
              </a:rPr>
              <a:t> </a:t>
            </a:r>
            <a:r>
              <a:rPr lang="en-US" altLang="zh-TW" dirty="0"/>
              <a:t>365nm</a:t>
            </a:r>
          </a:p>
        </c:rich>
      </c:tx>
      <c:layout>
        <c:manualLayout>
          <c:xMode val="edge"/>
          <c:yMode val="edge"/>
          <c:x val="2.8020778652668415E-2"/>
          <c:y val="4.16666666666666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2.6826334208223973E-2"/>
          <c:y val="0.17171296296296296"/>
          <c:w val="0.94366666666666665"/>
          <c:h val="0.70324074074074072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'[photoelectric_trial 2.xlsx]raw_data'!$K$1</c:f>
              <c:strCache>
                <c:ptCount val="1"/>
                <c:pt idx="0">
                  <c:v>365nm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'[photoelectric_trial 2.xlsx]raw_data'!$A$2:$A$92</c:f>
              <c:numCache>
                <c:formatCode>General</c:formatCode>
                <c:ptCount val="91"/>
                <c:pt idx="0">
                  <c:v>2</c:v>
                </c:pt>
                <c:pt idx="1">
                  <c:v>1.95</c:v>
                </c:pt>
                <c:pt idx="2">
                  <c:v>1.9</c:v>
                </c:pt>
                <c:pt idx="3">
                  <c:v>1.85</c:v>
                </c:pt>
                <c:pt idx="4">
                  <c:v>1.8</c:v>
                </c:pt>
                <c:pt idx="5">
                  <c:v>1.75</c:v>
                </c:pt>
                <c:pt idx="6">
                  <c:v>1.7</c:v>
                </c:pt>
                <c:pt idx="7">
                  <c:v>1.65</c:v>
                </c:pt>
                <c:pt idx="8">
                  <c:v>1.6</c:v>
                </c:pt>
                <c:pt idx="9">
                  <c:v>1.55</c:v>
                </c:pt>
                <c:pt idx="10">
                  <c:v>1.5</c:v>
                </c:pt>
                <c:pt idx="11">
                  <c:v>1.45</c:v>
                </c:pt>
                <c:pt idx="12">
                  <c:v>1.4</c:v>
                </c:pt>
                <c:pt idx="13">
                  <c:v>1.35</c:v>
                </c:pt>
                <c:pt idx="14">
                  <c:v>1.3</c:v>
                </c:pt>
                <c:pt idx="15">
                  <c:v>1.25</c:v>
                </c:pt>
                <c:pt idx="16">
                  <c:v>1.2</c:v>
                </c:pt>
                <c:pt idx="17">
                  <c:v>1.1499999999999999</c:v>
                </c:pt>
                <c:pt idx="18">
                  <c:v>1.1000000000000001</c:v>
                </c:pt>
                <c:pt idx="19">
                  <c:v>1.05</c:v>
                </c:pt>
                <c:pt idx="20">
                  <c:v>1</c:v>
                </c:pt>
                <c:pt idx="21">
                  <c:v>0.95</c:v>
                </c:pt>
                <c:pt idx="22">
                  <c:v>0.9</c:v>
                </c:pt>
                <c:pt idx="23">
                  <c:v>0.85</c:v>
                </c:pt>
                <c:pt idx="24">
                  <c:v>0.8</c:v>
                </c:pt>
                <c:pt idx="25">
                  <c:v>0.75</c:v>
                </c:pt>
                <c:pt idx="26">
                  <c:v>0.7</c:v>
                </c:pt>
                <c:pt idx="27">
                  <c:v>0.65</c:v>
                </c:pt>
                <c:pt idx="28">
                  <c:v>0.6</c:v>
                </c:pt>
                <c:pt idx="29">
                  <c:v>0.55000000000000004</c:v>
                </c:pt>
                <c:pt idx="30">
                  <c:v>0.5</c:v>
                </c:pt>
                <c:pt idx="31">
                  <c:v>0.45</c:v>
                </c:pt>
                <c:pt idx="32">
                  <c:v>0.4</c:v>
                </c:pt>
                <c:pt idx="33">
                  <c:v>0.35</c:v>
                </c:pt>
                <c:pt idx="34">
                  <c:v>0.3</c:v>
                </c:pt>
                <c:pt idx="35">
                  <c:v>0.25</c:v>
                </c:pt>
                <c:pt idx="36">
                  <c:v>0.2</c:v>
                </c:pt>
                <c:pt idx="37">
                  <c:v>0.15</c:v>
                </c:pt>
                <c:pt idx="38">
                  <c:v>0.1</c:v>
                </c:pt>
                <c:pt idx="39">
                  <c:v>0.05</c:v>
                </c:pt>
                <c:pt idx="40">
                  <c:v>0</c:v>
                </c:pt>
                <c:pt idx="41">
                  <c:v>-0.05</c:v>
                </c:pt>
                <c:pt idx="42">
                  <c:v>-0.1</c:v>
                </c:pt>
                <c:pt idx="43">
                  <c:v>-0.15</c:v>
                </c:pt>
                <c:pt idx="44">
                  <c:v>-0.2</c:v>
                </c:pt>
                <c:pt idx="45">
                  <c:v>-0.25</c:v>
                </c:pt>
                <c:pt idx="46">
                  <c:v>-0.3</c:v>
                </c:pt>
                <c:pt idx="47">
                  <c:v>-0.35</c:v>
                </c:pt>
                <c:pt idx="48">
                  <c:v>-0.4</c:v>
                </c:pt>
                <c:pt idx="49">
                  <c:v>-0.45</c:v>
                </c:pt>
                <c:pt idx="50">
                  <c:v>-0.5</c:v>
                </c:pt>
                <c:pt idx="51">
                  <c:v>-0.55000000000000004</c:v>
                </c:pt>
                <c:pt idx="52">
                  <c:v>-0.6</c:v>
                </c:pt>
                <c:pt idx="53">
                  <c:v>-0.65</c:v>
                </c:pt>
                <c:pt idx="54">
                  <c:v>-0.7</c:v>
                </c:pt>
                <c:pt idx="55">
                  <c:v>-0.75</c:v>
                </c:pt>
                <c:pt idx="56">
                  <c:v>-0.8</c:v>
                </c:pt>
                <c:pt idx="57">
                  <c:v>-0.85</c:v>
                </c:pt>
                <c:pt idx="58">
                  <c:v>-0.9</c:v>
                </c:pt>
                <c:pt idx="59">
                  <c:v>-0.95</c:v>
                </c:pt>
                <c:pt idx="60">
                  <c:v>-1</c:v>
                </c:pt>
                <c:pt idx="61">
                  <c:v>-1.05</c:v>
                </c:pt>
                <c:pt idx="62">
                  <c:v>-1.1000000000000001</c:v>
                </c:pt>
                <c:pt idx="63">
                  <c:v>-1.1499999999999999</c:v>
                </c:pt>
                <c:pt idx="64">
                  <c:v>-1.2</c:v>
                </c:pt>
                <c:pt idx="65">
                  <c:v>-1.25</c:v>
                </c:pt>
                <c:pt idx="66">
                  <c:v>-1.3</c:v>
                </c:pt>
                <c:pt idx="67">
                  <c:v>-1.35</c:v>
                </c:pt>
                <c:pt idx="68">
                  <c:v>-1.4</c:v>
                </c:pt>
                <c:pt idx="69">
                  <c:v>-1.45</c:v>
                </c:pt>
                <c:pt idx="70">
                  <c:v>-1.5</c:v>
                </c:pt>
                <c:pt idx="71">
                  <c:v>-1.55</c:v>
                </c:pt>
                <c:pt idx="72">
                  <c:v>-1.6</c:v>
                </c:pt>
                <c:pt idx="73">
                  <c:v>-1.65</c:v>
                </c:pt>
                <c:pt idx="74">
                  <c:v>-1.7</c:v>
                </c:pt>
                <c:pt idx="75">
                  <c:v>-1.75</c:v>
                </c:pt>
                <c:pt idx="76">
                  <c:v>-1.8</c:v>
                </c:pt>
                <c:pt idx="77">
                  <c:v>-1.85</c:v>
                </c:pt>
                <c:pt idx="78">
                  <c:v>-1.9</c:v>
                </c:pt>
                <c:pt idx="79">
                  <c:v>-1.95</c:v>
                </c:pt>
                <c:pt idx="80">
                  <c:v>-2</c:v>
                </c:pt>
                <c:pt idx="81">
                  <c:v>-2.0499999999999998</c:v>
                </c:pt>
                <c:pt idx="82">
                  <c:v>-2.1</c:v>
                </c:pt>
                <c:pt idx="83">
                  <c:v>-2.15</c:v>
                </c:pt>
                <c:pt idx="84">
                  <c:v>-2.2000000000000002</c:v>
                </c:pt>
                <c:pt idx="85">
                  <c:v>-2.25</c:v>
                </c:pt>
                <c:pt idx="86">
                  <c:v>-2.2999999999999998</c:v>
                </c:pt>
                <c:pt idx="87">
                  <c:v>-2.35</c:v>
                </c:pt>
                <c:pt idx="88">
                  <c:v>-2.4</c:v>
                </c:pt>
                <c:pt idx="89">
                  <c:v>-2.4500000000000002</c:v>
                </c:pt>
                <c:pt idx="90">
                  <c:v>-2.5</c:v>
                </c:pt>
              </c:numCache>
            </c:numRef>
          </c:xVal>
          <c:yVal>
            <c:numRef>
              <c:f>'[photoelectric_trial 2.xlsx]raw_data'!$K$2:$K$92</c:f>
              <c:numCache>
                <c:formatCode>0.00E+00</c:formatCode>
                <c:ptCount val="91"/>
                <c:pt idx="0">
                  <c:v>0.94384000000000001</c:v>
                </c:pt>
                <c:pt idx="1">
                  <c:v>0.93876999999999999</c:v>
                </c:pt>
                <c:pt idx="2">
                  <c:v>0.92766000000000004</c:v>
                </c:pt>
                <c:pt idx="3">
                  <c:v>0.91415999999999997</c:v>
                </c:pt>
                <c:pt idx="4">
                  <c:v>0.89739000000000002</c:v>
                </c:pt>
                <c:pt idx="5">
                  <c:v>0.88027</c:v>
                </c:pt>
                <c:pt idx="6">
                  <c:v>0.86448000000000003</c:v>
                </c:pt>
                <c:pt idx="7">
                  <c:v>0.8466499999999999</c:v>
                </c:pt>
                <c:pt idx="8">
                  <c:v>0.82833000000000001</c:v>
                </c:pt>
                <c:pt idx="9">
                  <c:v>0.81206999999999996</c:v>
                </c:pt>
                <c:pt idx="10">
                  <c:v>0.79259000000000002</c:v>
                </c:pt>
                <c:pt idx="11">
                  <c:v>0.77302999999999999</c:v>
                </c:pt>
                <c:pt idx="12">
                  <c:v>0.75846999999999998</c:v>
                </c:pt>
                <c:pt idx="13">
                  <c:v>0.74138000000000004</c:v>
                </c:pt>
                <c:pt idx="14">
                  <c:v>0.72264000000000006</c:v>
                </c:pt>
                <c:pt idx="15">
                  <c:v>0.70477000000000001</c:v>
                </c:pt>
                <c:pt idx="16">
                  <c:v>0.68730000000000002</c:v>
                </c:pt>
                <c:pt idx="17">
                  <c:v>0.66941000000000006</c:v>
                </c:pt>
                <c:pt idx="18">
                  <c:v>0.65283999999999998</c:v>
                </c:pt>
                <c:pt idx="19">
                  <c:v>0.63531000000000004</c:v>
                </c:pt>
                <c:pt idx="20">
                  <c:v>0.61865999999999999</c:v>
                </c:pt>
                <c:pt idx="21">
                  <c:v>0.60350999999999999</c:v>
                </c:pt>
                <c:pt idx="22">
                  <c:v>0.58645000000000003</c:v>
                </c:pt>
                <c:pt idx="23">
                  <c:v>0.56873000000000007</c:v>
                </c:pt>
                <c:pt idx="24">
                  <c:v>0.55115999999999998</c:v>
                </c:pt>
                <c:pt idx="25">
                  <c:v>0.53332999999999997</c:v>
                </c:pt>
                <c:pt idx="26">
                  <c:v>0.51680000000000004</c:v>
                </c:pt>
                <c:pt idx="27">
                  <c:v>0.50277000000000005</c:v>
                </c:pt>
                <c:pt idx="28">
                  <c:v>0.48396</c:v>
                </c:pt>
                <c:pt idx="29">
                  <c:v>0.46762999999999999</c:v>
                </c:pt>
                <c:pt idx="30">
                  <c:v>0.45304</c:v>
                </c:pt>
                <c:pt idx="31">
                  <c:v>0.44138999999999995</c:v>
                </c:pt>
                <c:pt idx="32">
                  <c:v>0.42549999999999999</c:v>
                </c:pt>
                <c:pt idx="33">
                  <c:v>0.41055999999999998</c:v>
                </c:pt>
                <c:pt idx="34">
                  <c:v>0.39517999999999998</c:v>
                </c:pt>
                <c:pt idx="35">
                  <c:v>0.37952000000000002</c:v>
                </c:pt>
                <c:pt idx="36">
                  <c:v>0.36355999999999999</c:v>
                </c:pt>
                <c:pt idx="37">
                  <c:v>0.35193999999999998</c:v>
                </c:pt>
                <c:pt idx="38">
                  <c:v>0.33742</c:v>
                </c:pt>
                <c:pt idx="39">
                  <c:v>0.32122000000000001</c:v>
                </c:pt>
                <c:pt idx="40">
                  <c:v>0.30953000000000003</c:v>
                </c:pt>
                <c:pt idx="41">
                  <c:v>0.29419000000000001</c:v>
                </c:pt>
                <c:pt idx="42">
                  <c:v>0.28093000000000001</c:v>
                </c:pt>
                <c:pt idx="43">
                  <c:v>0.26656000000000002</c:v>
                </c:pt>
                <c:pt idx="44">
                  <c:v>0.25234000000000001</c:v>
                </c:pt>
                <c:pt idx="45">
                  <c:v>0.24158000000000002</c:v>
                </c:pt>
                <c:pt idx="46">
                  <c:v>0.23083000000000001</c:v>
                </c:pt>
                <c:pt idx="47">
                  <c:v>0.21761999999999998</c:v>
                </c:pt>
                <c:pt idx="48">
                  <c:v>0.20541999999999999</c:v>
                </c:pt>
                <c:pt idx="49">
                  <c:v>0.19280999999999998</c:v>
                </c:pt>
                <c:pt idx="50">
                  <c:v>0.18067</c:v>
                </c:pt>
                <c:pt idx="51">
                  <c:v>0.1706</c:v>
                </c:pt>
                <c:pt idx="52">
                  <c:v>0.16070000000000001</c:v>
                </c:pt>
                <c:pt idx="53">
                  <c:v>0.15151000000000001</c:v>
                </c:pt>
                <c:pt idx="54">
                  <c:v>0.14077000000000001</c:v>
                </c:pt>
                <c:pt idx="55">
                  <c:v>0.13042999999999999</c:v>
                </c:pt>
                <c:pt idx="56">
                  <c:v>0.11959</c:v>
                </c:pt>
                <c:pt idx="57">
                  <c:v>0.11072</c:v>
                </c:pt>
                <c:pt idx="58">
                  <c:v>0.10287</c:v>
                </c:pt>
                <c:pt idx="59">
                  <c:v>9.4019999999999992E-2</c:v>
                </c:pt>
                <c:pt idx="60">
                  <c:v>8.6130000000000012E-2</c:v>
                </c:pt>
                <c:pt idx="61">
                  <c:v>7.8400000000000011E-2</c:v>
                </c:pt>
                <c:pt idx="62">
                  <c:v>7.0959999999999995E-2</c:v>
                </c:pt>
                <c:pt idx="63">
                  <c:v>6.4170000000000005E-2</c:v>
                </c:pt>
                <c:pt idx="64">
                  <c:v>5.7419999999999999E-2</c:v>
                </c:pt>
                <c:pt idx="65">
                  <c:v>5.185E-2</c:v>
                </c:pt>
                <c:pt idx="66">
                  <c:v>4.1789999999999994E-2</c:v>
                </c:pt>
                <c:pt idx="67">
                  <c:v>3.6800000000000006E-2</c:v>
                </c:pt>
                <c:pt idx="68">
                  <c:v>3.2029999999999996E-2</c:v>
                </c:pt>
                <c:pt idx="69">
                  <c:v>2.4680000000000001E-2</c:v>
                </c:pt>
                <c:pt idx="70">
                  <c:v>1.9869999999999999E-2</c:v>
                </c:pt>
                <c:pt idx="71">
                  <c:v>1.6370000000000003E-2</c:v>
                </c:pt>
                <c:pt idx="72">
                  <c:v>1.4169999999999988E-2</c:v>
                </c:pt>
                <c:pt idx="73">
                  <c:v>1.2039999999999995E-2</c:v>
                </c:pt>
                <c:pt idx="74">
                  <c:v>7.4600000000000083E-3</c:v>
                </c:pt>
                <c:pt idx="75">
                  <c:v>1.9199999999999912E-3</c:v>
                </c:pt>
                <c:pt idx="76">
                  <c:v>8.1000000000000516E-4</c:v>
                </c:pt>
                <c:pt idx="77">
                  <c:v>-6.2999999999999168E-4</c:v>
                </c:pt>
                <c:pt idx="78">
                  <c:v>-1.5499999999999958E-3</c:v>
                </c:pt>
                <c:pt idx="79">
                  <c:v>-2.1199999999999969E-3</c:v>
                </c:pt>
                <c:pt idx="80">
                  <c:v>-1.240000000000005E-3</c:v>
                </c:pt>
                <c:pt idx="81">
                  <c:v>-2.6300000000000073E-3</c:v>
                </c:pt>
                <c:pt idx="82">
                  <c:v>-2.7400000000000063E-3</c:v>
                </c:pt>
                <c:pt idx="83">
                  <c:v>-3.0200000000000088E-3</c:v>
                </c:pt>
                <c:pt idx="84">
                  <c:v>-1.9300000000000012E-3</c:v>
                </c:pt>
                <c:pt idx="85">
                  <c:v>1.0999999999999899E-4</c:v>
                </c:pt>
                <c:pt idx="86">
                  <c:v>-1.0199999999999931E-3</c:v>
                </c:pt>
                <c:pt idx="87">
                  <c:v>-2.6899999999999979E-3</c:v>
                </c:pt>
                <c:pt idx="88">
                  <c:v>-1.3699999999999962E-3</c:v>
                </c:pt>
                <c:pt idx="89">
                  <c:v>-1.8299999999999983E-3</c:v>
                </c:pt>
                <c:pt idx="90">
                  <c:v>1.3400000000000079E-3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71F7-479A-9238-9D3C30F263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63585856"/>
        <c:axId val="763585440"/>
      </c:scatterChart>
      <c:valAx>
        <c:axId val="7635858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zh-TW" altLang="en-US" sz="1200" b="0" i="0" u="none" strike="noStrike" baseline="0" dirty="0">
                    <a:effectLst/>
                  </a:rPr>
                  <a:t>電壓 </a:t>
                </a:r>
                <a:r>
                  <a:rPr lang="en-US" sz="1200" dirty="0"/>
                  <a:t>(V)</a:t>
                </a:r>
              </a:p>
            </c:rich>
          </c:tx>
          <c:layout>
            <c:manualLayout>
              <c:xMode val="edge"/>
              <c:yMode val="edge"/>
              <c:x val="0.63199300087489063"/>
              <c:y val="0.888842592592592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763585440"/>
        <c:crosses val="autoZero"/>
        <c:crossBetween val="midCat"/>
      </c:valAx>
      <c:valAx>
        <c:axId val="763585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zh-TW" altLang="en-US" sz="1200" b="0" i="0" u="none" strike="noStrike" baseline="0" dirty="0">
                    <a:effectLst/>
                  </a:rPr>
                  <a:t>電流 </a:t>
                </a:r>
                <a:r>
                  <a:rPr lang="en-US" sz="1200" dirty="0"/>
                  <a:t>(A)</a:t>
                </a:r>
                <a:endParaRPr lang="zh-TW" sz="1200" dirty="0"/>
              </a:p>
            </c:rich>
          </c:tx>
          <c:layout>
            <c:manualLayout>
              <c:xMode val="edge"/>
              <c:yMode val="edge"/>
              <c:x val="0.41944444444444445"/>
              <c:y val="5.1111111111111142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cross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7635858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+mn-lt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pPr>
            <a:r>
              <a:rPr lang="zh-TW" altLang="en-US" sz="1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遏止電勢 </a:t>
            </a:r>
            <a:r>
              <a:rPr lang="en-US" sz="1400" b="0" i="0" u="none" strike="noStrike" baseline="0" dirty="0">
                <a:effectLst/>
              </a:rPr>
              <a:t>𝑉</a:t>
            </a:r>
            <a:r>
              <a:rPr lang="en-US" sz="1400" b="0" i="0" u="none" strike="noStrike" baseline="-25000" dirty="0">
                <a:effectLst/>
              </a:rPr>
              <a:t>0</a:t>
            </a:r>
            <a:r>
              <a:rPr lang="en-US" sz="1400" b="0" i="0" u="none" strike="noStrike" baseline="0" dirty="0">
                <a:effectLst/>
              </a:rPr>
              <a:t> </a:t>
            </a:r>
            <a:r>
              <a:rPr lang="zh-TW" altLang="en-US" sz="1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對頻率 </a:t>
            </a:r>
            <a:r>
              <a:rPr lang="en-US" sz="1400" b="0" i="0" u="none" strike="noStrike" baseline="0" dirty="0">
                <a:effectLst/>
              </a:rPr>
              <a:t>𝑓</a:t>
            </a:r>
            <a:endParaRPr lang="zh-TW" altLang="en-US" sz="1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c:rich>
      </c:tx>
      <c:layout>
        <c:manualLayout>
          <c:xMode val="edge"/>
          <c:yMode val="edge"/>
          <c:x val="0.34822286263208452"/>
          <c:y val="4.8659003831417625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0657605119244816E-2"/>
          <c:y val="9.4885057471264356E-2"/>
          <c:w val="0.69941788256295068"/>
          <c:h val="0.88319406130268197"/>
        </c:manualLayout>
      </c:layout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noFill/>
              </a:ln>
              <a:effectLst/>
            </c:spPr>
          </c:marker>
          <c:trendline>
            <c:spPr>
              <a:ln w="2540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backward val="6"/>
            <c:dispRSqr val="0"/>
            <c:dispEq val="0"/>
          </c:trendline>
          <c:xVal>
            <c:numRef>
              <c:f>'[S4-S6 data &amp; graphs.xlsx]3.3'!$B$3:$B$6</c:f>
              <c:numCache>
                <c:formatCode>General</c:formatCode>
                <c:ptCount val="4"/>
                <c:pt idx="0">
                  <c:v>5.49</c:v>
                </c:pt>
                <c:pt idx="1">
                  <c:v>6.9</c:v>
                </c:pt>
                <c:pt idx="2">
                  <c:v>7.43</c:v>
                </c:pt>
                <c:pt idx="3">
                  <c:v>8.2200000000000006</c:v>
                </c:pt>
              </c:numCache>
            </c:numRef>
          </c:xVal>
          <c:yVal>
            <c:numRef>
              <c:f>'[S4-S6 data &amp; graphs.xlsx]3.3'!$C$3:$C$6</c:f>
              <c:numCache>
                <c:formatCode>General</c:formatCode>
                <c:ptCount val="4"/>
                <c:pt idx="0">
                  <c:v>0.6</c:v>
                </c:pt>
                <c:pt idx="1">
                  <c:v>1.4</c:v>
                </c:pt>
                <c:pt idx="2">
                  <c:v>1.5</c:v>
                </c:pt>
                <c:pt idx="3">
                  <c:v>1.75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BD7-4DCD-A11B-D7618FF591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97150911"/>
        <c:axId val="1997134687"/>
      </c:scatterChart>
      <c:valAx>
        <c:axId val="1997150911"/>
        <c:scaling>
          <c:orientation val="minMax"/>
          <c:min val="0"/>
        </c:scaling>
        <c:delete val="0"/>
        <c:axPos val="b"/>
        <c:majorGridlines>
          <c:spPr>
            <a:ln w="19050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min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in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defRPr>
                </a:pPr>
                <a:r>
                  <a:rPr lang="zh-TW" altLang="en-US" sz="1200" dirty="0">
                    <a:solidFill>
                      <a:schemeClr val="tx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頻率</a:t>
                </a:r>
                <a:r>
                  <a:rPr lang="en-US" sz="1200" b="0" i="0" u="none" strike="noStrike" baseline="0" dirty="0">
                    <a:effectLst/>
                  </a:rPr>
                  <a:t>𝑓</a:t>
                </a:r>
                <a:r>
                  <a:rPr lang="en-US" altLang="zh-TW" sz="1200" dirty="0">
                    <a:solidFill>
                      <a:schemeClr val="tx1"/>
                    </a:solidFill>
                    <a:latin typeface="+mn-lt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 (</a:t>
                </a:r>
                <a:r>
                  <a:rPr lang="en-US" sz="1200" b="0" i="0" u="none" strike="noStrike" baseline="0" dirty="0">
                    <a:solidFill>
                      <a:schemeClr val="tx1"/>
                    </a:solidFill>
                    <a:effectLst/>
                    <a:latin typeface="+mn-lt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10</a:t>
                </a:r>
                <a:r>
                  <a:rPr lang="en-US" sz="1200" b="0" i="0" u="none" strike="noStrike" baseline="30000" dirty="0">
                    <a:solidFill>
                      <a:schemeClr val="tx1"/>
                    </a:solidFill>
                    <a:effectLst/>
                    <a:latin typeface="+mn-lt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14</a:t>
                </a:r>
                <a:r>
                  <a:rPr lang="en-US" sz="1200" b="0" i="0" u="none" strike="noStrike" baseline="0" dirty="0">
                    <a:solidFill>
                      <a:schemeClr val="tx1"/>
                    </a:solidFill>
                    <a:effectLst/>
                    <a:latin typeface="+mn-lt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 Hz)</a:t>
                </a:r>
                <a:endParaRPr lang="zh-TW" altLang="en-US" sz="1200" dirty="0">
                  <a:solidFill>
                    <a:schemeClr val="tx1"/>
                  </a:solidFill>
                  <a:latin typeface="+mn-lt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79693147866603131"/>
              <c:y val="0.5133856321839080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solidFill>
            <a:schemeClr val="bg1"/>
          </a:solidFill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97134687"/>
        <c:crosses val="autoZero"/>
        <c:crossBetween val="midCat"/>
      </c:valAx>
      <c:valAx>
        <c:axId val="1997134687"/>
        <c:scaling>
          <c:orientation val="minMax"/>
        </c:scaling>
        <c:delete val="0"/>
        <c:axPos val="l"/>
        <c:majorGridlines>
          <c:spPr>
            <a:ln w="19050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min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in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defRPr>
                </a:pPr>
                <a:r>
                  <a:rPr lang="zh-TW" altLang="en-US" sz="1200" dirty="0">
                    <a:solidFill>
                      <a:schemeClr val="tx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遏止電勢 </a:t>
                </a:r>
                <a:r>
                  <a:rPr lang="en-US" sz="1200" b="0" i="0" u="none" strike="noStrike" baseline="0" dirty="0">
                    <a:effectLst/>
                  </a:rPr>
                  <a:t>𝑉</a:t>
                </a:r>
                <a:r>
                  <a:rPr lang="en-US" sz="1200" b="0" i="0" u="none" strike="noStrike" baseline="-25000" dirty="0">
                    <a:effectLst/>
                  </a:rPr>
                  <a:t>0</a:t>
                </a:r>
                <a:r>
                  <a:rPr lang="zh-TW" altLang="en-US" sz="1200" dirty="0">
                    <a:solidFill>
                      <a:schemeClr val="tx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 </a:t>
                </a:r>
                <a:r>
                  <a:rPr lang="en-US" sz="1200" dirty="0">
                    <a:solidFill>
                      <a:schemeClr val="tx1"/>
                    </a:solidFill>
                    <a:latin typeface="+mn-lt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(V)</a:t>
                </a:r>
                <a:endParaRPr lang="zh-TW" sz="1200" dirty="0">
                  <a:solidFill>
                    <a:schemeClr val="tx1"/>
                  </a:solidFill>
                  <a:latin typeface="+mn-lt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2.6686937907977643E-3"/>
              <c:y val="2.7995402298850575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9715091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F53CA1-7FD4-44D2-A4EA-FE2C2D948A66}" type="datetimeFigureOut">
              <a:rPr lang="en-US" smtClean="0"/>
              <a:t>9/20/23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2FDDEB-2CF2-4720-BF5D-DB06816A2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744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2FDDEB-2CF2-4720-BF5D-DB06816A209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705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2FDDEB-2CF2-4720-BF5D-DB06816A209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1472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2FDDEB-2CF2-4720-BF5D-DB06816A209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65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2FDDEB-2CF2-4720-BF5D-DB06816A209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90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2FDDEB-2CF2-4720-BF5D-DB06816A209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767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6995" y="289931"/>
            <a:ext cx="9229493" cy="487983"/>
          </a:xfrm>
        </p:spPr>
        <p:txBody>
          <a:bodyPr anchor="b">
            <a:normAutofit/>
          </a:bodyPr>
          <a:lstStyle>
            <a:lvl1pPr algn="ctr">
              <a:defRPr sz="28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239200"/>
            <a:ext cx="9144000" cy="1370342"/>
          </a:xfrm>
        </p:spPr>
        <p:txBody>
          <a:bodyPr lIns="90000" anchor="b" anchorCtr="0">
            <a:normAutofit/>
          </a:bodyPr>
          <a:lstStyle>
            <a:lvl1pPr marL="0" indent="0" algn="ctr">
              <a:buNone/>
              <a:defRPr sz="40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A83F0-744B-5D44-9EE4-49ABF385B789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041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2C4AD-8097-7F44-8642-E6AEF6F5B272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724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B3543-5B11-0F4D-9D08-43017F3EE8E2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81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6994" y="247972"/>
            <a:ext cx="9233211" cy="61148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620" y="1326995"/>
            <a:ext cx="11050858" cy="467154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FC8B-243B-0942-A158-635847B0CBCD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566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1936710"/>
          </a:xfrm>
        </p:spPr>
        <p:txBody>
          <a:bodyPr anchor="b">
            <a:norm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3648073"/>
            <a:ext cx="10515600" cy="990833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14AD9-28CB-D94A-B4A6-FCA9AFD6094E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718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3678" y="1226634"/>
            <a:ext cx="5306122" cy="471615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26634"/>
            <a:ext cx="5480824" cy="471615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EB302-C15C-1D42-83DE-7CB884F0D604}" type="datetime1">
              <a:rPr lang="en-HK" smtClean="0"/>
              <a:t>20/9/2023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077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E8E3E-E657-7D41-B711-1B1BFF99DD83}" type="datetime1">
              <a:rPr lang="en-HK" smtClean="0"/>
              <a:t>20/9/2023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710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5EBB-D082-854B-B38C-CD9187944308}" type="datetime1">
              <a:rPr lang="en-HK" smtClean="0"/>
              <a:t>20/9/2023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023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5D637-30A3-AF49-8632-2F19495F5156}" type="datetime1">
              <a:rPr lang="en-HK" smtClean="0"/>
              <a:t>20/9/2023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394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98C2C-1FFB-CA47-A533-A0D90B14A09C}" type="datetime1">
              <a:rPr lang="en-HK" smtClean="0"/>
              <a:t>20/9/2023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944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14582-1C99-2642-B27D-43CB34B8A3F3}" type="datetime1">
              <a:rPr lang="en-HK" smtClean="0"/>
              <a:t>20/9/2023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414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26994" y="320521"/>
            <a:ext cx="9233211" cy="4489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4829" y="1326995"/>
            <a:ext cx="10972800" cy="46715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1C4FF-AF25-2F41-A6C4-682229064E5E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23200" y="6192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fld id="{E4C9230E-D239-425D-8EB4-4A726FAB1C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001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javalab.org/en/photoelectric_effect_2_en/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chart" Target="../charts/chart5.xml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e.emsd.gov.hk/tc_chi/gen/4S/4S.html" TargetMode="External"/><Relationship Id="rId7" Type="http://schemas.openxmlformats.org/officeDocument/2006/relationships/image" Target="../media/image13.png"/><Relationship Id="rId2" Type="http://schemas.openxmlformats.org/officeDocument/2006/relationships/hyperlink" Target="https://youtu.be/VtaAZ2xB7ak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5F8E4-1757-88F9-A883-BBC0677494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採電學社教材套（中四至中六）</a:t>
            </a:r>
            <a:endParaRPr kumimoji="1" lang="zh-TW" alt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570F48-7683-F7AF-0089-84247C0956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TW" altLang="en-US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第三課</a:t>
            </a:r>
            <a:br>
              <a:rPr kumimoji="1" lang="en-HK" altLang="zh-TW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光電效應</a:t>
            </a:r>
            <a:endParaRPr kumimoji="1" lang="en-HK" altLang="zh-TW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1529CDFA-90B4-4A4B-82EB-D6184881FF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7713" y="3756056"/>
            <a:ext cx="2582876" cy="450978"/>
          </a:xfrm>
          <a:prstGeom prst="rect">
            <a:avLst/>
          </a:prstGeom>
        </p:spPr>
      </p:pic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348EFBD-A3E8-B57C-B682-7D270241D9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817" y="3756056"/>
            <a:ext cx="1574604" cy="492854"/>
          </a:xfrm>
          <a:prstGeom prst="rect">
            <a:avLst/>
          </a:prstGeom>
        </p:spPr>
      </p:pic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5F6EBC7-9142-0B15-E1A3-B33E1143C9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37" y="3705583"/>
            <a:ext cx="3255877" cy="621755"/>
          </a:xfrm>
          <a:prstGeom prst="rect">
            <a:avLst/>
          </a:prstGeom>
        </p:spPr>
      </p:pic>
      <p:pic>
        <p:nvPicPr>
          <p:cNvPr id="8" name="Picture 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0F93AD7B-EFB6-D687-598E-06505BC82CA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878" y="3705584"/>
            <a:ext cx="3255877" cy="62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1682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52FDE-DF8F-34D6-ED3F-60A60FA5F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HK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3.2</a:t>
            </a:r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</a:t>
            </a:r>
            <a:r>
              <a:rPr kumimoji="1" lang="en-HK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br>
              <a:rPr kumimoji="1" lang="en-HK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光電效應的電腦模擬</a:t>
            </a:r>
            <a:endParaRPr kumimoji="1" lang="zh-TW" alt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7A9F81-9987-134A-66A3-6737DBFE25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以電腦模擬展示光電效應</a:t>
            </a:r>
            <a:endParaRPr kumimoji="1" lang="en-HK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4" name="Google Shape;386;p16">
            <a:extLst>
              <a:ext uri="{FF2B5EF4-FFF2-40B4-BE49-F238E27FC236}">
                <a16:creationId xmlns:a16="http://schemas.microsoft.com/office/drawing/2014/main" id="{4739E5BE-7898-2D4E-E7D4-1DA0250AA7E4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3291" y="3429000"/>
            <a:ext cx="1543563" cy="2086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5805;p13">
            <a:extLst>
              <a:ext uri="{FF2B5EF4-FFF2-40B4-BE49-F238E27FC236}">
                <a16:creationId xmlns:a16="http://schemas.microsoft.com/office/drawing/2014/main" id="{2E66A38C-B207-B603-8B61-367FCEDE80ED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77215" y="3703150"/>
            <a:ext cx="964695" cy="13068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941ACF-8558-ED7F-1856-1BB962DB5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15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7F2FA-4C9E-A875-C288-3977CF19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模擬器</a:t>
            </a:r>
          </a:p>
        </p:txBody>
      </p:sp>
      <p:pic>
        <p:nvPicPr>
          <p:cNvPr id="5" name="Google Shape;222;p2">
            <a:extLst>
              <a:ext uri="{FF2B5EF4-FFF2-40B4-BE49-F238E27FC236}">
                <a16:creationId xmlns:a16="http://schemas.microsoft.com/office/drawing/2014/main" id="{EF85FD2B-01D4-8787-2FE3-E18FF324F0E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393656" y="1672279"/>
            <a:ext cx="2062163" cy="25377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ounded Rectangular Callout 5">
            <a:extLst>
              <a:ext uri="{FF2B5EF4-FFF2-40B4-BE49-F238E27FC236}">
                <a16:creationId xmlns:a16="http://schemas.microsoft.com/office/drawing/2014/main" id="{3D9AC3AE-D124-1CDB-0924-3FFEE9A13A18}"/>
              </a:ext>
            </a:extLst>
          </p:cNvPr>
          <p:cNvSpPr/>
          <p:nvPr/>
        </p:nvSpPr>
        <p:spPr>
          <a:xfrm>
            <a:off x="2594388" y="1164128"/>
            <a:ext cx="6157465" cy="1132389"/>
          </a:xfrm>
          <a:prstGeom prst="wedgeRoundRectCallout">
            <a:avLst>
              <a:gd name="adj1" fmla="val 58210"/>
              <a:gd name="adj2" fmla="val 4193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向公眾開放的免費模擬器（只有英文版）</a:t>
            </a:r>
            <a:b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https://javalab.org/en/photoelectric_effect_2_en/</a:t>
            </a:r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2836FC-BEFD-2A17-4CC0-E05F45B87B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9065" y="2332833"/>
            <a:ext cx="3512128" cy="351212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EB8CB8-D6B6-2F33-411F-0504D09C0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357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模擬器界面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931241" y="932023"/>
            <a:ext cx="9628964" cy="4877202"/>
            <a:chOff x="680160" y="1303998"/>
            <a:chExt cx="9628964" cy="4877202"/>
          </a:xfrm>
        </p:grpSpPr>
        <p:sp>
          <p:nvSpPr>
            <p:cNvPr id="4" name="矩形 3"/>
            <p:cNvSpPr/>
            <p:nvPr/>
          </p:nvSpPr>
          <p:spPr>
            <a:xfrm>
              <a:off x="680161" y="1303998"/>
              <a:ext cx="9628963" cy="4877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群組 1">
              <a:extLst>
                <a:ext uri="{FF2B5EF4-FFF2-40B4-BE49-F238E27FC236}">
                  <a16:creationId xmlns:a16="http://schemas.microsoft.com/office/drawing/2014/main" id="{CF006166-D2CE-3B22-B4EC-0596E2E19C00}"/>
                </a:ext>
              </a:extLst>
            </p:cNvPr>
            <p:cNvGrpSpPr/>
            <p:nvPr/>
          </p:nvGrpSpPr>
          <p:grpSpPr>
            <a:xfrm>
              <a:off x="680160" y="1303998"/>
              <a:ext cx="9628963" cy="4813074"/>
              <a:chOff x="-1004966" y="1305282"/>
              <a:chExt cx="10860786" cy="5403882"/>
            </a:xfrm>
          </p:grpSpPr>
          <p:pic>
            <p:nvPicPr>
              <p:cNvPr id="11" name="圖片 4">
                <a:extLst>
                  <a:ext uri="{FF2B5EF4-FFF2-40B4-BE49-F238E27FC236}">
                    <a16:creationId xmlns:a16="http://schemas.microsoft.com/office/drawing/2014/main" id="{1CBE13CC-704B-917A-D3FD-33911D17DF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87165" y="1563309"/>
                <a:ext cx="7661724" cy="4742972"/>
              </a:xfrm>
              <a:prstGeom prst="rect">
                <a:avLst/>
              </a:prstGeom>
            </p:spPr>
          </p:pic>
          <p:sp>
            <p:nvSpPr>
              <p:cNvPr id="12" name="文字方塊 5">
                <a:extLst>
                  <a:ext uri="{FF2B5EF4-FFF2-40B4-BE49-F238E27FC236}">
                    <a16:creationId xmlns:a16="http://schemas.microsoft.com/office/drawing/2014/main" id="{C431B988-959F-DFB4-6DD7-36C9C59062F6}"/>
                  </a:ext>
                </a:extLst>
              </p:cNvPr>
              <p:cNvSpPr txBox="1"/>
              <p:nvPr/>
            </p:nvSpPr>
            <p:spPr>
              <a:xfrm>
                <a:off x="2433404" y="1305282"/>
                <a:ext cx="671157" cy="3801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TW" altLang="en-US" sz="16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光子</a:t>
                </a:r>
                <a:endParaRPr lang="en-US" sz="16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3" name="直線單箭頭接點 6">
                <a:extLst>
                  <a:ext uri="{FF2B5EF4-FFF2-40B4-BE49-F238E27FC236}">
                    <a16:creationId xmlns:a16="http://schemas.microsoft.com/office/drawing/2014/main" id="{D860CFF8-AF28-5159-0153-E70A20C7C831}"/>
                  </a:ext>
                </a:extLst>
              </p:cNvPr>
              <p:cNvCxnSpPr>
                <a:stCxn id="12" idx="1"/>
              </p:cNvCxnSpPr>
              <p:nvPr/>
            </p:nvCxnSpPr>
            <p:spPr>
              <a:xfrm flipH="1">
                <a:off x="2041103" y="1495338"/>
                <a:ext cx="392300" cy="15550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線單箭頭接點 7">
                <a:extLst>
                  <a:ext uri="{FF2B5EF4-FFF2-40B4-BE49-F238E27FC236}">
                    <a16:creationId xmlns:a16="http://schemas.microsoft.com/office/drawing/2014/main" id="{C35E0CB6-3CFE-D108-89B9-BA4AC1D79B73}"/>
                  </a:ext>
                </a:extLst>
              </p:cNvPr>
              <p:cNvCxnSpPr>
                <a:stCxn id="12" idx="1"/>
              </p:cNvCxnSpPr>
              <p:nvPr/>
            </p:nvCxnSpPr>
            <p:spPr>
              <a:xfrm flipH="1">
                <a:off x="2352588" y="1495338"/>
                <a:ext cx="80816" cy="177738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線單箭頭接點 8">
                <a:extLst>
                  <a:ext uri="{FF2B5EF4-FFF2-40B4-BE49-F238E27FC236}">
                    <a16:creationId xmlns:a16="http://schemas.microsoft.com/office/drawing/2014/main" id="{A9825796-271B-6304-E38B-0AE2411D72F5}"/>
                  </a:ext>
                </a:extLst>
              </p:cNvPr>
              <p:cNvCxnSpPr>
                <a:stCxn id="16" idx="0"/>
              </p:cNvCxnSpPr>
              <p:nvPr/>
            </p:nvCxnSpPr>
            <p:spPr>
              <a:xfrm flipH="1" flipV="1">
                <a:off x="1834321" y="2390485"/>
                <a:ext cx="822096" cy="550359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文字方塊 9">
                <a:extLst>
                  <a:ext uri="{FF2B5EF4-FFF2-40B4-BE49-F238E27FC236}">
                    <a16:creationId xmlns:a16="http://schemas.microsoft.com/office/drawing/2014/main" id="{36078820-31E1-A4F3-5150-C2487E411DA6}"/>
                  </a:ext>
                </a:extLst>
              </p:cNvPr>
              <p:cNvSpPr txBox="1"/>
              <p:nvPr/>
            </p:nvSpPr>
            <p:spPr>
              <a:xfrm>
                <a:off x="2205121" y="2940843"/>
                <a:ext cx="902590" cy="3801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TW" altLang="en-US" sz="16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光電子</a:t>
                </a:r>
                <a:endParaRPr lang="en-US" sz="16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7" name="直線單箭頭接點 10">
                <a:extLst>
                  <a:ext uri="{FF2B5EF4-FFF2-40B4-BE49-F238E27FC236}">
                    <a16:creationId xmlns:a16="http://schemas.microsoft.com/office/drawing/2014/main" id="{E5A36A8E-BEC0-F33D-5EC5-9C98844A32D9}"/>
                  </a:ext>
                </a:extLst>
              </p:cNvPr>
              <p:cNvCxnSpPr/>
              <p:nvPr/>
            </p:nvCxnSpPr>
            <p:spPr>
              <a:xfrm flipV="1">
                <a:off x="178451" y="2254090"/>
                <a:ext cx="1196870" cy="211682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文字方塊 11">
                <a:extLst>
                  <a:ext uri="{FF2B5EF4-FFF2-40B4-BE49-F238E27FC236}">
                    <a16:creationId xmlns:a16="http://schemas.microsoft.com/office/drawing/2014/main" id="{46488470-53BD-7533-34C7-FC9C7E9F1843}"/>
                  </a:ext>
                </a:extLst>
              </p:cNvPr>
              <p:cNvSpPr txBox="1"/>
              <p:nvPr/>
            </p:nvSpPr>
            <p:spPr>
              <a:xfrm>
                <a:off x="-1004966" y="2172049"/>
                <a:ext cx="1448847" cy="6565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16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金屬片</a:t>
                </a:r>
                <a:endParaRPr lang="en-US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  <a:p>
                <a:pPr algn="ctr"/>
                <a:r>
                  <a:rPr lang="zh-TW" altLang="en-US" sz="16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（例如：鋅）</a:t>
                </a:r>
                <a:endParaRPr lang="en-US" sz="16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9" name="直線單箭頭接點 12">
                <a:extLst>
                  <a:ext uri="{FF2B5EF4-FFF2-40B4-BE49-F238E27FC236}">
                    <a16:creationId xmlns:a16="http://schemas.microsoft.com/office/drawing/2014/main" id="{87B76D22-0EFD-0E6F-E2BC-5090DDE96C22}"/>
                  </a:ext>
                </a:extLst>
              </p:cNvPr>
              <p:cNvCxnSpPr>
                <a:stCxn id="20" idx="0"/>
              </p:cNvCxnSpPr>
              <p:nvPr/>
            </p:nvCxnSpPr>
            <p:spPr>
              <a:xfrm flipH="1" flipV="1">
                <a:off x="1834317" y="5746544"/>
                <a:ext cx="196618" cy="430829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文字方塊 13">
                <a:extLst>
                  <a:ext uri="{FF2B5EF4-FFF2-40B4-BE49-F238E27FC236}">
                    <a16:creationId xmlns:a16="http://schemas.microsoft.com/office/drawing/2014/main" id="{E7B31432-4B53-B522-5EE1-378C2F658D38}"/>
                  </a:ext>
                </a:extLst>
              </p:cNvPr>
              <p:cNvSpPr txBox="1"/>
              <p:nvPr/>
            </p:nvSpPr>
            <p:spPr>
              <a:xfrm>
                <a:off x="1405452" y="6177372"/>
                <a:ext cx="1250965" cy="3801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16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光子能量</a:t>
                </a:r>
                <a:endParaRPr lang="en-US" sz="16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文字方塊 14">
                <a:extLst>
                  <a:ext uri="{FF2B5EF4-FFF2-40B4-BE49-F238E27FC236}">
                    <a16:creationId xmlns:a16="http://schemas.microsoft.com/office/drawing/2014/main" id="{C1B0E826-B7A7-2C5A-6674-D32B44952BCA}"/>
                  </a:ext>
                </a:extLst>
              </p:cNvPr>
              <p:cNvSpPr txBox="1"/>
              <p:nvPr/>
            </p:nvSpPr>
            <p:spPr>
              <a:xfrm>
                <a:off x="-441252" y="6009051"/>
                <a:ext cx="729015" cy="3801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TW" altLang="en-US" sz="16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頻率</a:t>
                </a:r>
                <a:r>
                  <a:rPr lang="en-US" sz="16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 </a:t>
                </a:r>
              </a:p>
            </p:txBody>
          </p:sp>
          <p:cxnSp>
            <p:nvCxnSpPr>
              <p:cNvPr id="22" name="直線單箭頭接點 15">
                <a:extLst>
                  <a:ext uri="{FF2B5EF4-FFF2-40B4-BE49-F238E27FC236}">
                    <a16:creationId xmlns:a16="http://schemas.microsoft.com/office/drawing/2014/main" id="{D65D7378-E10A-9CE5-CC83-B5A739CCC710}"/>
                  </a:ext>
                </a:extLst>
              </p:cNvPr>
              <p:cNvCxnSpPr>
                <a:stCxn id="21" idx="0"/>
              </p:cNvCxnSpPr>
              <p:nvPr/>
            </p:nvCxnSpPr>
            <p:spPr>
              <a:xfrm flipV="1">
                <a:off x="-76744" y="5754637"/>
                <a:ext cx="1500091" cy="254413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矩形 16">
                <a:extLst>
                  <a:ext uri="{FF2B5EF4-FFF2-40B4-BE49-F238E27FC236}">
                    <a16:creationId xmlns:a16="http://schemas.microsoft.com/office/drawing/2014/main" id="{BC68F43E-DD99-C381-4FE8-765B047F133E}"/>
                  </a:ext>
                </a:extLst>
              </p:cNvPr>
              <p:cNvSpPr/>
              <p:nvPr/>
            </p:nvSpPr>
            <p:spPr>
              <a:xfrm>
                <a:off x="3838583" y="1625772"/>
                <a:ext cx="1105944" cy="3801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TW" altLang="en-US" sz="16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集電極</a:t>
                </a:r>
                <a:endParaRPr lang="en-US" sz="16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4" name="直線單箭頭接點 17">
                <a:extLst>
                  <a:ext uri="{FF2B5EF4-FFF2-40B4-BE49-F238E27FC236}">
                    <a16:creationId xmlns:a16="http://schemas.microsoft.com/office/drawing/2014/main" id="{08E4D2DF-C21C-9F98-245C-1AF7DA9DA3AD}"/>
                  </a:ext>
                </a:extLst>
              </p:cNvPr>
              <p:cNvCxnSpPr/>
              <p:nvPr/>
            </p:nvCxnSpPr>
            <p:spPr>
              <a:xfrm flipH="1">
                <a:off x="3469221" y="1824920"/>
                <a:ext cx="482279" cy="33796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文字方塊 18">
                <a:extLst>
                  <a:ext uri="{FF2B5EF4-FFF2-40B4-BE49-F238E27FC236}">
                    <a16:creationId xmlns:a16="http://schemas.microsoft.com/office/drawing/2014/main" id="{375EE0D4-877B-3C1B-DE5C-E6486BABFD31}"/>
                  </a:ext>
                </a:extLst>
              </p:cNvPr>
              <p:cNvSpPr txBox="1"/>
              <p:nvPr/>
            </p:nvSpPr>
            <p:spPr>
              <a:xfrm>
                <a:off x="8378461" y="2137413"/>
                <a:ext cx="1477359" cy="3875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16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高輻照強度</a:t>
                </a:r>
                <a:endParaRPr lang="en-US" sz="16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文字方塊 19">
                <a:extLst>
                  <a:ext uri="{FF2B5EF4-FFF2-40B4-BE49-F238E27FC236}">
                    <a16:creationId xmlns:a16="http://schemas.microsoft.com/office/drawing/2014/main" id="{D179262D-FA27-BBC4-627D-FB9E2393B4D8}"/>
                  </a:ext>
                </a:extLst>
              </p:cNvPr>
              <p:cNvSpPr txBox="1"/>
              <p:nvPr/>
            </p:nvSpPr>
            <p:spPr>
              <a:xfrm>
                <a:off x="8378461" y="3368897"/>
                <a:ext cx="1477359" cy="3875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16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低輻照強度</a:t>
                </a:r>
                <a:endParaRPr lang="en-US" sz="16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7" name="直線單箭頭接點 20">
                <a:extLst>
                  <a:ext uri="{FF2B5EF4-FFF2-40B4-BE49-F238E27FC236}">
                    <a16:creationId xmlns:a16="http://schemas.microsoft.com/office/drawing/2014/main" id="{E217846C-50AA-7E28-9835-646EE8785D86}"/>
                  </a:ext>
                </a:extLst>
              </p:cNvPr>
              <p:cNvCxnSpPr>
                <a:cxnSpLocks/>
                <a:stCxn id="25" idx="1"/>
              </p:cNvCxnSpPr>
              <p:nvPr/>
            </p:nvCxnSpPr>
            <p:spPr>
              <a:xfrm flipH="1">
                <a:off x="7614462" y="2331202"/>
                <a:ext cx="763999" cy="90691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線單箭頭接點 21">
                <a:extLst>
                  <a:ext uri="{FF2B5EF4-FFF2-40B4-BE49-F238E27FC236}">
                    <a16:creationId xmlns:a16="http://schemas.microsoft.com/office/drawing/2014/main" id="{30FBC7A4-79D5-C66A-CA71-F6FF4E2DA870}"/>
                  </a:ext>
                </a:extLst>
              </p:cNvPr>
              <p:cNvCxnSpPr>
                <a:cxnSpLocks/>
                <a:stCxn id="26" idx="1"/>
              </p:cNvCxnSpPr>
              <p:nvPr/>
            </p:nvCxnSpPr>
            <p:spPr>
              <a:xfrm flipH="1">
                <a:off x="7695321" y="3562686"/>
                <a:ext cx="683140" cy="631415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文字方塊 22">
                <a:extLst>
                  <a:ext uri="{FF2B5EF4-FFF2-40B4-BE49-F238E27FC236}">
                    <a16:creationId xmlns:a16="http://schemas.microsoft.com/office/drawing/2014/main" id="{FEE7D57E-14E1-0B1E-1855-2EBFFDAADD2F}"/>
                  </a:ext>
                </a:extLst>
              </p:cNvPr>
              <p:cNvSpPr txBox="1"/>
              <p:nvPr/>
            </p:nvSpPr>
            <p:spPr>
              <a:xfrm>
                <a:off x="6061045" y="5088442"/>
                <a:ext cx="1134023" cy="3801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TW" altLang="en-US" sz="16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遏止電勢</a:t>
                </a:r>
                <a:endParaRPr lang="en-US" sz="16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0" name="直線單箭頭接點 23">
                <a:extLst>
                  <a:ext uri="{FF2B5EF4-FFF2-40B4-BE49-F238E27FC236}">
                    <a16:creationId xmlns:a16="http://schemas.microsoft.com/office/drawing/2014/main" id="{61DDBAD0-D6E2-EACF-CB75-F4C8D1AE4D3E}"/>
                  </a:ext>
                </a:extLst>
              </p:cNvPr>
              <p:cNvCxnSpPr>
                <a:stCxn id="29" idx="0"/>
              </p:cNvCxnSpPr>
              <p:nvPr/>
            </p:nvCxnSpPr>
            <p:spPr>
              <a:xfrm flipH="1" flipV="1">
                <a:off x="6453792" y="4611075"/>
                <a:ext cx="174265" cy="477367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文字方塊 24">
                <a:extLst>
                  <a:ext uri="{FF2B5EF4-FFF2-40B4-BE49-F238E27FC236}">
                    <a16:creationId xmlns:a16="http://schemas.microsoft.com/office/drawing/2014/main" id="{DF933426-1E36-33CA-BA0E-24771F30B265}"/>
                  </a:ext>
                </a:extLst>
              </p:cNvPr>
              <p:cNvSpPr txBox="1"/>
              <p:nvPr/>
            </p:nvSpPr>
            <p:spPr>
              <a:xfrm>
                <a:off x="6583959" y="6329052"/>
                <a:ext cx="2999381" cy="3801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16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選擇金屬（逸出功）</a:t>
                </a:r>
                <a:endParaRPr lang="en-US" sz="16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2" name="直線單箭頭接點 25">
                <a:extLst>
                  <a:ext uri="{FF2B5EF4-FFF2-40B4-BE49-F238E27FC236}">
                    <a16:creationId xmlns:a16="http://schemas.microsoft.com/office/drawing/2014/main" id="{203ACEB2-0BE2-871E-C144-531AAA43999B}"/>
                  </a:ext>
                </a:extLst>
              </p:cNvPr>
              <p:cNvCxnSpPr/>
              <p:nvPr/>
            </p:nvCxnSpPr>
            <p:spPr>
              <a:xfrm flipH="1" flipV="1">
                <a:off x="7614462" y="5906357"/>
                <a:ext cx="429465" cy="460139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文字方塊 26">
                <a:extLst>
                  <a:ext uri="{FF2B5EF4-FFF2-40B4-BE49-F238E27FC236}">
                    <a16:creationId xmlns:a16="http://schemas.microsoft.com/office/drawing/2014/main" id="{C4065B56-06FC-4640-D94B-F5C89748920A}"/>
                  </a:ext>
                </a:extLst>
              </p:cNvPr>
              <p:cNvSpPr txBox="1"/>
              <p:nvPr/>
            </p:nvSpPr>
            <p:spPr>
              <a:xfrm>
                <a:off x="-525779" y="4967887"/>
                <a:ext cx="671157" cy="3801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16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波長</a:t>
                </a:r>
                <a:endParaRPr lang="en-US" sz="16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4" name="直線單箭頭接點 27">
                <a:extLst>
                  <a:ext uri="{FF2B5EF4-FFF2-40B4-BE49-F238E27FC236}">
                    <a16:creationId xmlns:a16="http://schemas.microsoft.com/office/drawing/2014/main" id="{05EEF837-DB9C-386F-24F5-60ECEF4ED1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094" y="5167153"/>
                <a:ext cx="886209" cy="419163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線單箭頭接點 28">
                <a:extLst>
                  <a:ext uri="{FF2B5EF4-FFF2-40B4-BE49-F238E27FC236}">
                    <a16:creationId xmlns:a16="http://schemas.microsoft.com/office/drawing/2014/main" id="{5780F90A-C890-C6E6-ACA3-B749AFC0162B}"/>
                  </a:ext>
                </a:extLst>
              </p:cNvPr>
              <p:cNvCxnSpPr>
                <a:stCxn id="16" idx="0"/>
              </p:cNvCxnSpPr>
              <p:nvPr/>
            </p:nvCxnSpPr>
            <p:spPr>
              <a:xfrm flipV="1">
                <a:off x="2656417" y="2500251"/>
                <a:ext cx="20281" cy="440592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6" name="直線單箭頭接點 12">
            <a:extLst>
              <a:ext uri="{FF2B5EF4-FFF2-40B4-BE49-F238E27FC236}">
                <a16:creationId xmlns:a16="http://schemas.microsoft.com/office/drawing/2014/main" id="{78CC9EA0-57FC-9F93-9C98-A2EB0FCF59C9}"/>
              </a:ext>
            </a:extLst>
          </p:cNvPr>
          <p:cNvCxnSpPr>
            <a:stCxn id="37" idx="0"/>
          </p:cNvCxnSpPr>
          <p:nvPr/>
        </p:nvCxnSpPr>
        <p:spPr>
          <a:xfrm flipH="1" flipV="1">
            <a:off x="5158190" y="5053656"/>
            <a:ext cx="69860" cy="33260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字方塊 13">
            <a:extLst>
              <a:ext uri="{FF2B5EF4-FFF2-40B4-BE49-F238E27FC236}">
                <a16:creationId xmlns:a16="http://schemas.microsoft.com/office/drawing/2014/main" id="{77F58120-18C0-03BE-73E1-CB131B23D47D}"/>
              </a:ext>
            </a:extLst>
          </p:cNvPr>
          <p:cNvSpPr txBox="1"/>
          <p:nvPr/>
        </p:nvSpPr>
        <p:spPr>
          <a:xfrm>
            <a:off x="4777967" y="5386260"/>
            <a:ext cx="9001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強度</a:t>
            </a:r>
            <a:endParaRPr lang="en-US" sz="1600" dirty="0"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cxnSp>
        <p:nvCxnSpPr>
          <p:cNvPr id="38" name="直線單箭頭接點 12">
            <a:extLst>
              <a:ext uri="{FF2B5EF4-FFF2-40B4-BE49-F238E27FC236}">
                <a16:creationId xmlns:a16="http://schemas.microsoft.com/office/drawing/2014/main" id="{C09F38B0-B24B-B112-A323-E5EA2AE84FC6}"/>
              </a:ext>
            </a:extLst>
          </p:cNvPr>
          <p:cNvCxnSpPr>
            <a:stCxn id="39" idx="0"/>
          </p:cNvCxnSpPr>
          <p:nvPr/>
        </p:nvCxnSpPr>
        <p:spPr>
          <a:xfrm flipH="1" flipV="1">
            <a:off x="6991575" y="5050448"/>
            <a:ext cx="95408" cy="33260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字方塊 13">
            <a:extLst>
              <a:ext uri="{FF2B5EF4-FFF2-40B4-BE49-F238E27FC236}">
                <a16:creationId xmlns:a16="http://schemas.microsoft.com/office/drawing/2014/main" id="{207898C8-30A8-BDCF-4316-1B023F903A08}"/>
              </a:ext>
            </a:extLst>
          </p:cNvPr>
          <p:cNvSpPr txBox="1"/>
          <p:nvPr/>
        </p:nvSpPr>
        <p:spPr>
          <a:xfrm>
            <a:off x="6611351" y="5383052"/>
            <a:ext cx="951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電勢</a:t>
            </a:r>
            <a:endParaRPr lang="en-US" sz="1600" dirty="0"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41" name="Google Shape;482;p9">
            <a:extLst>
              <a:ext uri="{FF2B5EF4-FFF2-40B4-BE49-F238E27FC236}">
                <a16:creationId xmlns:a16="http://schemas.microsoft.com/office/drawing/2014/main" id="{9AA21269-377B-6192-B3CA-279419DEA4A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20332" y="3115225"/>
            <a:ext cx="1976150" cy="18868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D7A48-003B-B0E8-E8F6-CEF61A91F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5513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調節強度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6BD259-12C3-BAAA-34A9-BC81488D1E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280" y="2562884"/>
            <a:ext cx="5737720" cy="33667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EEB5D33-C454-A99C-165D-37061DF8E5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8175" y="2561980"/>
            <a:ext cx="5710986" cy="33677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5800DD5-40E9-F952-E303-C80957E94F4A}"/>
              </a:ext>
            </a:extLst>
          </p:cNvPr>
          <p:cNvSpPr/>
          <p:nvPr/>
        </p:nvSpPr>
        <p:spPr>
          <a:xfrm>
            <a:off x="628473" y="2559031"/>
            <a:ext cx="2211853" cy="106247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1FA4153-9273-699A-C77E-7BD9BC201579}"/>
              </a:ext>
            </a:extLst>
          </p:cNvPr>
          <p:cNvSpPr/>
          <p:nvPr/>
        </p:nvSpPr>
        <p:spPr>
          <a:xfrm>
            <a:off x="1734399" y="5564112"/>
            <a:ext cx="1314474" cy="3655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B9BDC19-4FE2-4AD1-88F9-BBBC35A7368F}"/>
              </a:ext>
            </a:extLst>
          </p:cNvPr>
          <p:cNvSpPr/>
          <p:nvPr/>
        </p:nvSpPr>
        <p:spPr>
          <a:xfrm>
            <a:off x="6539988" y="2559031"/>
            <a:ext cx="2211853" cy="106247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CC79653-E9F5-4ED4-4F22-F9EBF048FB88}"/>
              </a:ext>
            </a:extLst>
          </p:cNvPr>
          <p:cNvSpPr/>
          <p:nvPr/>
        </p:nvSpPr>
        <p:spPr>
          <a:xfrm>
            <a:off x="7629872" y="5564112"/>
            <a:ext cx="1314474" cy="3655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5" name="Rounded Rectangular Callout 44">
            <a:extLst>
              <a:ext uri="{FF2B5EF4-FFF2-40B4-BE49-F238E27FC236}">
                <a16:creationId xmlns:a16="http://schemas.microsoft.com/office/drawing/2014/main" id="{4F9FB77F-50F9-ED75-D3DB-6B97AB7A4FB6}"/>
              </a:ext>
            </a:extLst>
          </p:cNvPr>
          <p:cNvSpPr/>
          <p:nvPr/>
        </p:nvSpPr>
        <p:spPr>
          <a:xfrm>
            <a:off x="3227140" y="1058391"/>
            <a:ext cx="8286434" cy="1055200"/>
          </a:xfrm>
          <a:prstGeom prst="wedgeRoundRectCallout">
            <a:avLst>
              <a:gd name="adj1" fmla="val -58300"/>
              <a:gd name="adj2" fmla="val -11812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000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逸出功</a:t>
            </a:r>
            <a:r>
              <a:rPr lang="zh-TW" altLang="en-US" sz="2000" dirty="0">
                <a:solidFill>
                  <a:schemeClr val="accent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：</a:t>
            </a:r>
            <a:r>
              <a:rPr lang="zh-TW" altLang="en-US" sz="20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產生光電效應所需的最低光子能量</a:t>
            </a:r>
            <a:endParaRPr lang="en-US" altLang="zh-HK" sz="20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</a:endParaRPr>
          </a:p>
          <a:p>
            <a:r>
              <a:rPr lang="zh-TW" altLang="en-US" sz="20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當光子能量大於逸出功時，</a:t>
            </a:r>
            <a:r>
              <a:rPr lang="zh-TW" altLang="en-US" sz="20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光強度更高 </a:t>
            </a:r>
            <a:r>
              <a:rPr lang="en-US" altLang="zh-TW" sz="20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 </a:t>
            </a:r>
            <a:r>
              <a:rPr lang="zh-TW" altLang="en-US" sz="20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更多光子 </a:t>
            </a:r>
            <a:r>
              <a:rPr lang="en-US" altLang="zh-TW" sz="20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 </a:t>
            </a:r>
            <a:r>
              <a:rPr lang="zh-TW" altLang="en-US" sz="20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更多光電子</a:t>
            </a:r>
            <a:endParaRPr lang="en-US" altLang="zh-TW" sz="20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</p:txBody>
      </p:sp>
      <p:pic>
        <p:nvPicPr>
          <p:cNvPr id="46" name="Google Shape;1154;p30">
            <a:extLst>
              <a:ext uri="{FF2B5EF4-FFF2-40B4-BE49-F238E27FC236}">
                <a16:creationId xmlns:a16="http://schemas.microsoft.com/office/drawing/2014/main" id="{A2A114B0-381A-C34B-1492-6C593E3A4B58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41428" y="1179150"/>
            <a:ext cx="1205519" cy="1151776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文字方塊 18">
            <a:extLst>
              <a:ext uri="{FF2B5EF4-FFF2-40B4-BE49-F238E27FC236}">
                <a16:creationId xmlns:a16="http://schemas.microsoft.com/office/drawing/2014/main" id="{A61036B3-F151-C84E-30F0-721F47DE4B88}"/>
              </a:ext>
            </a:extLst>
          </p:cNvPr>
          <p:cNvSpPr txBox="1"/>
          <p:nvPr/>
        </p:nvSpPr>
        <p:spPr>
          <a:xfrm>
            <a:off x="8675568" y="5065600"/>
            <a:ext cx="12472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較高強度</a:t>
            </a:r>
            <a:r>
              <a:rPr 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50" name="直線單箭頭接點 20">
            <a:extLst>
              <a:ext uri="{FF2B5EF4-FFF2-40B4-BE49-F238E27FC236}">
                <a16:creationId xmlns:a16="http://schemas.microsoft.com/office/drawing/2014/main" id="{B7380B2E-703F-6B15-3BCE-FF9B3A962EF3}"/>
              </a:ext>
            </a:extLst>
          </p:cNvPr>
          <p:cNvCxnSpPr>
            <a:cxnSpLocks/>
          </p:cNvCxnSpPr>
          <p:nvPr/>
        </p:nvCxnSpPr>
        <p:spPr>
          <a:xfrm flipH="1">
            <a:off x="2720984" y="5314962"/>
            <a:ext cx="490943" cy="20111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字方塊 18">
            <a:extLst>
              <a:ext uri="{FF2B5EF4-FFF2-40B4-BE49-F238E27FC236}">
                <a16:creationId xmlns:a16="http://schemas.microsoft.com/office/drawing/2014/main" id="{D9275342-A9AC-B9FC-8C3C-76D82F7820AD}"/>
              </a:ext>
            </a:extLst>
          </p:cNvPr>
          <p:cNvSpPr txBox="1"/>
          <p:nvPr/>
        </p:nvSpPr>
        <p:spPr>
          <a:xfrm>
            <a:off x="3137890" y="5145685"/>
            <a:ext cx="1171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較低強度</a:t>
            </a:r>
            <a:r>
              <a:rPr 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53" name="直線單箭頭接點 20">
            <a:extLst>
              <a:ext uri="{FF2B5EF4-FFF2-40B4-BE49-F238E27FC236}">
                <a16:creationId xmlns:a16="http://schemas.microsoft.com/office/drawing/2014/main" id="{8687876D-B8F7-AAA5-AC53-C8D5D6FD9602}"/>
              </a:ext>
            </a:extLst>
          </p:cNvPr>
          <p:cNvCxnSpPr>
            <a:cxnSpLocks/>
          </p:cNvCxnSpPr>
          <p:nvPr/>
        </p:nvCxnSpPr>
        <p:spPr>
          <a:xfrm flipH="1">
            <a:off x="8435912" y="5234877"/>
            <a:ext cx="324999" cy="28120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B1C0F4-BC1A-FBE8-3F80-0F3DA2934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559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調節頻率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5" name="Rounded Rectangular Callout 44">
            <a:extLst>
              <a:ext uri="{FF2B5EF4-FFF2-40B4-BE49-F238E27FC236}">
                <a16:creationId xmlns:a16="http://schemas.microsoft.com/office/drawing/2014/main" id="{4F9FB77F-50F9-ED75-D3DB-6B97AB7A4FB6}"/>
              </a:ext>
            </a:extLst>
          </p:cNvPr>
          <p:cNvSpPr/>
          <p:nvPr/>
        </p:nvSpPr>
        <p:spPr>
          <a:xfrm>
            <a:off x="2392762" y="1118326"/>
            <a:ext cx="5837895" cy="1000441"/>
          </a:xfrm>
          <a:prstGeom prst="wedgeRoundRectCallout">
            <a:avLst>
              <a:gd name="adj1" fmla="val -55597"/>
              <a:gd name="adj2" fmla="val -1599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頻率較高 </a:t>
            </a:r>
            <a:r>
              <a:rPr lang="en-US" altLang="zh-TW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 </a:t>
            </a:r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光子能量較高 </a:t>
            </a:r>
            <a:r>
              <a:rPr lang="en-US" altLang="zh-TW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 </a:t>
            </a:r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光電子動能較高</a:t>
            </a:r>
            <a:endParaRPr lang="en-US" altLang="zh-TW" sz="2000" dirty="0">
              <a:solidFill>
                <a:sysClr val="windowText" lastClr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  <a:p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光子能量小於逸出功，就不</a:t>
            </a:r>
            <a:r>
              <a:rPr lang="zh-TW" altLang="en-HK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能</a:t>
            </a:r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產生光電子</a:t>
            </a:r>
            <a:endParaRPr lang="en-US" sz="2000" dirty="0">
              <a:solidFill>
                <a:sysClr val="windowText" lastClr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34498E-69F3-FA67-BA1F-37A6C1E52C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981" y="2244148"/>
            <a:ext cx="3312156" cy="36670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640207-AED8-CDF9-97AD-6295E589AD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0127" y="2314428"/>
            <a:ext cx="3312156" cy="36415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1F95F02-767D-0062-67EE-7C592B837C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8421" y="2285544"/>
            <a:ext cx="3348147" cy="364151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B114C27-D00D-1C20-D611-1AA6E27C2DF4}"/>
              </a:ext>
            </a:extLst>
          </p:cNvPr>
          <p:cNvSpPr/>
          <p:nvPr/>
        </p:nvSpPr>
        <p:spPr>
          <a:xfrm>
            <a:off x="978979" y="5526743"/>
            <a:ext cx="1594899" cy="38443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345E30C-E162-7701-820B-1C66494191F0}"/>
              </a:ext>
            </a:extLst>
          </p:cNvPr>
          <p:cNvSpPr/>
          <p:nvPr/>
        </p:nvSpPr>
        <p:spPr>
          <a:xfrm>
            <a:off x="1366767" y="2244148"/>
            <a:ext cx="2363561" cy="11517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2604974-B2FF-8958-479D-5A2503D8911B}"/>
              </a:ext>
            </a:extLst>
          </p:cNvPr>
          <p:cNvSpPr/>
          <p:nvPr/>
        </p:nvSpPr>
        <p:spPr>
          <a:xfrm>
            <a:off x="8630187" y="2260190"/>
            <a:ext cx="2390739" cy="11517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3CDFC87-10BD-343F-DB56-D9EA01A1F354}"/>
              </a:ext>
            </a:extLst>
          </p:cNvPr>
          <p:cNvSpPr/>
          <p:nvPr/>
        </p:nvSpPr>
        <p:spPr>
          <a:xfrm>
            <a:off x="4947116" y="2285544"/>
            <a:ext cx="2363561" cy="11517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DBFBFFB-8740-BFD6-1B0C-1CB2E9F666A8}"/>
              </a:ext>
            </a:extLst>
          </p:cNvPr>
          <p:cNvSpPr/>
          <p:nvPr/>
        </p:nvSpPr>
        <p:spPr>
          <a:xfrm>
            <a:off x="4533997" y="5571801"/>
            <a:ext cx="1594899" cy="38443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263B689-811A-030D-16CB-5DE2707DD271}"/>
              </a:ext>
            </a:extLst>
          </p:cNvPr>
          <p:cNvSpPr/>
          <p:nvPr/>
        </p:nvSpPr>
        <p:spPr>
          <a:xfrm>
            <a:off x="8230657" y="5567981"/>
            <a:ext cx="1594899" cy="38443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0" name="Right Arrow 19">
            <a:extLst>
              <a:ext uri="{FF2B5EF4-FFF2-40B4-BE49-F238E27FC236}">
                <a16:creationId xmlns:a16="http://schemas.microsoft.com/office/drawing/2014/main" id="{3BD3E441-C2D0-9490-167E-2C91DDA0F2AD}"/>
              </a:ext>
            </a:extLst>
          </p:cNvPr>
          <p:cNvSpPr/>
          <p:nvPr/>
        </p:nvSpPr>
        <p:spPr>
          <a:xfrm>
            <a:off x="1366767" y="5940061"/>
            <a:ext cx="3641558" cy="600989"/>
          </a:xfrm>
          <a:prstGeom prst="rightArrow">
            <a:avLst>
              <a:gd name="adj1" fmla="val 71354"/>
              <a:gd name="adj2" fmla="val 114349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頻率降</a:t>
            </a:r>
            <a:r>
              <a:rPr lang="zh-TW" altLang="en-US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低</a:t>
            </a:r>
            <a:endParaRPr lang="en-US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21" name="Google Shape;588;p15">
            <a:extLst>
              <a:ext uri="{FF2B5EF4-FFF2-40B4-BE49-F238E27FC236}">
                <a16:creationId xmlns:a16="http://schemas.microsoft.com/office/drawing/2014/main" id="{F0FEA191-1742-97B5-95D5-90AADC22617F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1126136" y="920668"/>
            <a:ext cx="821940" cy="119130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2D723A-FBD6-3952-AA72-5498D7E2B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23200" y="6140045"/>
            <a:ext cx="2743200" cy="365125"/>
          </a:xfrm>
        </p:spPr>
        <p:txBody>
          <a:bodyPr/>
          <a:lstStyle/>
          <a:p>
            <a:fld id="{E4C9230E-D239-425D-8EB4-4A726FAB1C1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5692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外加電勢、光電流及遏止電勢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55BE07F-19EB-927E-9D30-B020E05B6CA7}"/>
              </a:ext>
            </a:extLst>
          </p:cNvPr>
          <p:cNvGrpSpPr/>
          <p:nvPr/>
        </p:nvGrpSpPr>
        <p:grpSpPr>
          <a:xfrm>
            <a:off x="2881733" y="1251905"/>
            <a:ext cx="9145099" cy="4435709"/>
            <a:chOff x="2331089" y="1164736"/>
            <a:chExt cx="9145099" cy="4435709"/>
          </a:xfrm>
        </p:grpSpPr>
        <p:pic>
          <p:nvPicPr>
            <p:cNvPr id="11" name="圖片 4">
              <a:extLst>
                <a:ext uri="{FF2B5EF4-FFF2-40B4-BE49-F238E27FC236}">
                  <a16:creationId xmlns:a16="http://schemas.microsoft.com/office/drawing/2014/main" id="{1CBE13CC-704B-917A-D3FD-33911D17DF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40200" y="1637569"/>
              <a:ext cx="6372180" cy="3962876"/>
            </a:xfrm>
            <a:prstGeom prst="rect">
              <a:avLst/>
            </a:prstGeom>
          </p:spPr>
        </p:pic>
        <p:sp>
          <p:nvSpPr>
            <p:cNvPr id="4" name="文字方塊 18">
              <a:extLst>
                <a:ext uri="{FF2B5EF4-FFF2-40B4-BE49-F238E27FC236}">
                  <a16:creationId xmlns:a16="http://schemas.microsoft.com/office/drawing/2014/main" id="{813512C0-7AF4-4A25-4E78-51E973CB10E6}"/>
                </a:ext>
              </a:extLst>
            </p:cNvPr>
            <p:cNvSpPr txBox="1"/>
            <p:nvPr/>
          </p:nvSpPr>
          <p:spPr>
            <a:xfrm>
              <a:off x="8101263" y="1339104"/>
              <a:ext cx="33749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6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光電流 </a:t>
              </a:r>
              <a:r>
                <a:rPr lang="en-US" altLang="zh-TW" sz="1600" dirty="0">
                  <a:ea typeface="Microsoft JhengHei" panose="020B0604030504040204" pitchFamily="34" charset="-120"/>
                  <a:cs typeface="Times New Roman" panose="02020603050405020304" pitchFamily="18" charset="0"/>
                </a:rPr>
                <a:t>(mA)</a:t>
              </a:r>
              <a:r>
                <a:rPr lang="en-US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 </a:t>
              </a:r>
              <a:r>
                <a:rPr lang="zh-TW" altLang="en-US" sz="16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對外加電壓 </a:t>
              </a:r>
              <a:r>
                <a:rPr lang="en-US" altLang="zh-TW" sz="1600" dirty="0">
                  <a:ea typeface="Microsoft JhengHei" panose="020B0604030504040204" pitchFamily="34" charset="-120"/>
                  <a:cs typeface="Times New Roman" panose="02020603050405020304" pitchFamily="18" charset="0"/>
                </a:rPr>
                <a:t>(V)</a:t>
              </a:r>
              <a:r>
                <a:rPr lang="en-US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 </a:t>
              </a:r>
              <a:r>
                <a:rPr lang="zh-TW" altLang="en-US" sz="16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的圖表</a:t>
              </a:r>
              <a:endParaRPr 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</p:txBody>
        </p:sp>
        <p:cxnSp>
          <p:nvCxnSpPr>
            <p:cNvPr id="5" name="直線單箭頭接點 20">
              <a:extLst>
                <a:ext uri="{FF2B5EF4-FFF2-40B4-BE49-F238E27FC236}">
                  <a16:creationId xmlns:a16="http://schemas.microsoft.com/office/drawing/2014/main" id="{DDAE2B99-06DE-7BA2-9D66-0BA7F467C3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09221" y="1637569"/>
              <a:ext cx="138902" cy="92916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線單箭頭接點 12">
              <a:extLst>
                <a:ext uri="{FF2B5EF4-FFF2-40B4-BE49-F238E27FC236}">
                  <a16:creationId xmlns:a16="http://schemas.microsoft.com/office/drawing/2014/main" id="{0B7DCF06-14E9-ABCA-6E85-14633F111994}"/>
                </a:ext>
              </a:extLst>
            </p:cNvPr>
            <p:cNvCxnSpPr>
              <a:cxnSpLocks/>
            </p:cNvCxnSpPr>
            <p:nvPr/>
          </p:nvCxnSpPr>
          <p:spPr>
            <a:xfrm>
              <a:off x="7670889" y="2018749"/>
              <a:ext cx="0" cy="784889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字方塊 13">
              <a:extLst>
                <a:ext uri="{FF2B5EF4-FFF2-40B4-BE49-F238E27FC236}">
                  <a16:creationId xmlns:a16="http://schemas.microsoft.com/office/drawing/2014/main" id="{8254EEDF-7AFD-8869-B554-28E45B9522A7}"/>
                </a:ext>
              </a:extLst>
            </p:cNvPr>
            <p:cNvSpPr txBox="1"/>
            <p:nvPr/>
          </p:nvSpPr>
          <p:spPr>
            <a:xfrm>
              <a:off x="6908889" y="1700240"/>
              <a:ext cx="1524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16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光電流</a:t>
              </a:r>
              <a:endParaRPr 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</p:txBody>
        </p:sp>
        <p:cxnSp>
          <p:nvCxnSpPr>
            <p:cNvPr id="42" name="直線單箭頭接點 12">
              <a:extLst>
                <a:ext uri="{FF2B5EF4-FFF2-40B4-BE49-F238E27FC236}">
                  <a16:creationId xmlns:a16="http://schemas.microsoft.com/office/drawing/2014/main" id="{CB5B0EFC-CFDD-68E9-1807-A326ED6E26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30189" y="1453088"/>
              <a:ext cx="248653" cy="64906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字方塊 13">
              <a:extLst>
                <a:ext uri="{FF2B5EF4-FFF2-40B4-BE49-F238E27FC236}">
                  <a16:creationId xmlns:a16="http://schemas.microsoft.com/office/drawing/2014/main" id="{ADC0542D-3A19-C94B-2187-1A20CE7A4DC1}"/>
                </a:ext>
              </a:extLst>
            </p:cNvPr>
            <p:cNvSpPr txBox="1"/>
            <p:nvPr/>
          </p:nvSpPr>
          <p:spPr>
            <a:xfrm>
              <a:off x="6416842" y="1164736"/>
              <a:ext cx="1524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16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集電極</a:t>
              </a:r>
              <a:endParaRPr 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</p:txBody>
        </p:sp>
        <p:cxnSp>
          <p:nvCxnSpPr>
            <p:cNvPr id="45" name="直線單箭頭接點 12">
              <a:extLst>
                <a:ext uri="{FF2B5EF4-FFF2-40B4-BE49-F238E27FC236}">
                  <a16:creationId xmlns:a16="http://schemas.microsoft.com/office/drawing/2014/main" id="{073E1606-3125-13F0-B60A-087C7C6542F7}"/>
                </a:ext>
              </a:extLst>
            </p:cNvPr>
            <p:cNvCxnSpPr>
              <a:cxnSpLocks/>
            </p:cNvCxnSpPr>
            <p:nvPr/>
          </p:nvCxnSpPr>
          <p:spPr>
            <a:xfrm>
              <a:off x="4801498" y="1555835"/>
              <a:ext cx="369866" cy="47686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字方塊 13">
              <a:extLst>
                <a:ext uri="{FF2B5EF4-FFF2-40B4-BE49-F238E27FC236}">
                  <a16:creationId xmlns:a16="http://schemas.microsoft.com/office/drawing/2014/main" id="{77BA86F7-E571-54EF-CF32-51CD12111279}"/>
                </a:ext>
              </a:extLst>
            </p:cNvPr>
            <p:cNvSpPr txBox="1"/>
            <p:nvPr/>
          </p:nvSpPr>
          <p:spPr>
            <a:xfrm>
              <a:off x="4039498" y="1257159"/>
              <a:ext cx="1524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16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金屬片</a:t>
              </a:r>
              <a:endParaRPr 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</p:txBody>
        </p:sp>
        <p:sp>
          <p:nvSpPr>
            <p:cNvPr id="49" name="文字方塊 13">
              <a:extLst>
                <a:ext uri="{FF2B5EF4-FFF2-40B4-BE49-F238E27FC236}">
                  <a16:creationId xmlns:a16="http://schemas.microsoft.com/office/drawing/2014/main" id="{05856CA6-82FF-7EC0-D7D8-C96C97BF59D6}"/>
                </a:ext>
              </a:extLst>
            </p:cNvPr>
            <p:cNvSpPr txBox="1"/>
            <p:nvPr/>
          </p:nvSpPr>
          <p:spPr>
            <a:xfrm>
              <a:off x="2331089" y="4151147"/>
              <a:ext cx="19926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16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金屬片與集電極之間的外加電勢差</a:t>
              </a:r>
              <a:endParaRPr 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</p:txBody>
        </p:sp>
        <p:cxnSp>
          <p:nvCxnSpPr>
            <p:cNvPr id="50" name="直線單箭頭接點 12">
              <a:extLst>
                <a:ext uri="{FF2B5EF4-FFF2-40B4-BE49-F238E27FC236}">
                  <a16:creationId xmlns:a16="http://schemas.microsoft.com/office/drawing/2014/main" id="{89734264-A7CA-F3D1-3611-2EB0443C285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39754" y="3341831"/>
              <a:ext cx="1591976" cy="1091403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線單箭頭接點 12">
              <a:extLst>
                <a:ext uri="{FF2B5EF4-FFF2-40B4-BE49-F238E27FC236}">
                  <a16:creationId xmlns:a16="http://schemas.microsoft.com/office/drawing/2014/main" id="{5E5BE078-602E-095E-9F1E-7F3F49F2C6FC}"/>
                </a:ext>
              </a:extLst>
            </p:cNvPr>
            <p:cNvCxnSpPr>
              <a:cxnSpLocks/>
            </p:cNvCxnSpPr>
            <p:nvPr/>
          </p:nvCxnSpPr>
          <p:spPr>
            <a:xfrm>
              <a:off x="4239754" y="4433234"/>
              <a:ext cx="3701088" cy="677221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Content Placeholder 2">
            <a:extLst>
              <a:ext uri="{FF2B5EF4-FFF2-40B4-BE49-F238E27FC236}">
                <a16:creationId xmlns:a16="http://schemas.microsoft.com/office/drawing/2014/main" id="{A3F2EA35-EF94-CFED-608C-ED0F917CAF01}"/>
              </a:ext>
            </a:extLst>
          </p:cNvPr>
          <p:cNvSpPr txBox="1">
            <a:spLocks/>
          </p:cNvSpPr>
          <p:nvPr/>
        </p:nvSpPr>
        <p:spPr>
          <a:xfrm>
            <a:off x="337671" y="1382466"/>
            <a:ext cx="4483484" cy="28973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光電流：光電子流</a:t>
            </a:r>
            <a:r>
              <a:rPr lang="zh-TW" altLang="en-HK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動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所產生的電流</a:t>
            </a:r>
            <a:endParaRPr lang="en-HK" dirty="0"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外加電勢差：</a:t>
            </a:r>
            <a:br>
              <a:rPr 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</a:b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正值：光電子加速</a:t>
            </a:r>
            <a:br>
              <a:rPr 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</a:b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負值：光電子減速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  <a:p>
            <a:pPr>
              <a:lnSpc>
                <a:spcPct val="100000"/>
              </a:lnSpc>
            </a:pPr>
            <a:r>
              <a:rPr lang="zh-TW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遏止電勢</a:t>
            </a:r>
            <a:r>
              <a:rPr lang="zh-TW" altLang="en-US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：剛</a:t>
            </a:r>
            <a:r>
              <a:rPr lang="zh-TW" altLang="en-HK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好</a:t>
            </a:r>
            <a:r>
              <a:rPr lang="zh-TW" altLang="en-US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足</a:t>
            </a:r>
            <a:r>
              <a:rPr lang="zh-TW" altLang="en-HK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以</a:t>
            </a:r>
            <a:r>
              <a:rPr lang="zh-TW" altLang="en-US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停止光電子所需的外加電勢差（</a:t>
            </a:r>
            <a:r>
              <a:rPr lang="en-HK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 </a:t>
            </a:r>
            <a:r>
              <a:rPr lang="zh-TW" altLang="en-US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光電子的最大動能）</a:t>
            </a:r>
            <a:endParaRPr lang="en-HK" dirty="0"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</p:txBody>
      </p:sp>
      <p:pic>
        <p:nvPicPr>
          <p:cNvPr id="60" name="Google Shape;386;p16">
            <a:extLst>
              <a:ext uri="{FF2B5EF4-FFF2-40B4-BE49-F238E27FC236}">
                <a16:creationId xmlns:a16="http://schemas.microsoft.com/office/drawing/2014/main" id="{C214EF2F-E218-F008-0BDC-51EFFB32BD3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8976" y="4388990"/>
            <a:ext cx="1448117" cy="19576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10742C-0943-B3B8-1DA0-E3F7204AC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8725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遏止電勢</a:t>
            </a: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lang="en-HK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VS 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強度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7" name="群組 1">
            <a:extLst>
              <a:ext uri="{FF2B5EF4-FFF2-40B4-BE49-F238E27FC236}">
                <a16:creationId xmlns:a16="http://schemas.microsoft.com/office/drawing/2014/main" id="{41FBC4E8-DE4D-2C4F-1E38-BDD703F2CA49}"/>
              </a:ext>
            </a:extLst>
          </p:cNvPr>
          <p:cNvGrpSpPr/>
          <p:nvPr/>
        </p:nvGrpSpPr>
        <p:grpSpPr>
          <a:xfrm>
            <a:off x="6800737" y="908071"/>
            <a:ext cx="5040720" cy="4908626"/>
            <a:chOff x="7067392" y="2194177"/>
            <a:chExt cx="3125350" cy="3043449"/>
          </a:xfrm>
        </p:grpSpPr>
        <p:grpSp>
          <p:nvGrpSpPr>
            <p:cNvPr id="8" name="群組 9">
              <a:extLst>
                <a:ext uri="{FF2B5EF4-FFF2-40B4-BE49-F238E27FC236}">
                  <a16:creationId xmlns:a16="http://schemas.microsoft.com/office/drawing/2014/main" id="{870419C0-21DF-C88B-B430-9F72C3FD3046}"/>
                </a:ext>
              </a:extLst>
            </p:cNvPr>
            <p:cNvGrpSpPr/>
            <p:nvPr/>
          </p:nvGrpSpPr>
          <p:grpSpPr>
            <a:xfrm>
              <a:off x="7067392" y="2194177"/>
              <a:ext cx="3125350" cy="3043449"/>
              <a:chOff x="6471132" y="3741045"/>
              <a:chExt cx="2573115" cy="2477618"/>
            </a:xfrm>
          </p:grpSpPr>
          <p:pic>
            <p:nvPicPr>
              <p:cNvPr id="12" name="圖片 10">
                <a:extLst>
                  <a:ext uri="{FF2B5EF4-FFF2-40B4-BE49-F238E27FC236}">
                    <a16:creationId xmlns:a16="http://schemas.microsoft.com/office/drawing/2014/main" id="{CF92C68F-F0EB-385A-B706-C9F7FAE6A4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71132" y="3741045"/>
                <a:ext cx="2573115" cy="2477618"/>
              </a:xfrm>
              <a:prstGeom prst="rect">
                <a:avLst/>
              </a:prstGeom>
            </p:spPr>
          </p:pic>
          <p:sp>
            <p:nvSpPr>
              <p:cNvPr id="13" name="文字方塊 11">
                <a:extLst>
                  <a:ext uri="{FF2B5EF4-FFF2-40B4-BE49-F238E27FC236}">
                    <a16:creationId xmlns:a16="http://schemas.microsoft.com/office/drawing/2014/main" id="{31B98894-1DE5-90C7-0E66-82FC8B54D15E}"/>
                  </a:ext>
                </a:extLst>
              </p:cNvPr>
              <p:cNvSpPr txBox="1"/>
              <p:nvPr/>
            </p:nvSpPr>
            <p:spPr>
              <a:xfrm>
                <a:off x="8161009" y="5125698"/>
                <a:ext cx="740705" cy="186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dirty="0">
                    <a:solidFill>
                      <a:srgbClr val="FF0000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輻照強度 </a:t>
                </a:r>
                <a:r>
                  <a:rPr lang="en-US" dirty="0">
                    <a:solidFill>
                      <a:srgbClr val="FF0000"/>
                    </a:solidFill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= 4</a:t>
                </a:r>
              </a:p>
            </p:txBody>
          </p:sp>
          <p:sp>
            <p:nvSpPr>
              <p:cNvPr id="14" name="文字方塊 12">
                <a:extLst>
                  <a:ext uri="{FF2B5EF4-FFF2-40B4-BE49-F238E27FC236}">
                    <a16:creationId xmlns:a16="http://schemas.microsoft.com/office/drawing/2014/main" id="{21CC7DA5-7BB8-1542-2798-8E94B2F11285}"/>
                  </a:ext>
                </a:extLst>
              </p:cNvPr>
              <p:cNvSpPr txBox="1"/>
              <p:nvPr/>
            </p:nvSpPr>
            <p:spPr>
              <a:xfrm>
                <a:off x="8093092" y="4377381"/>
                <a:ext cx="800440" cy="186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dirty="0">
                    <a:solidFill>
                      <a:srgbClr val="FF0000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輻照強度</a:t>
                </a:r>
                <a:r>
                  <a:rPr lang="en-US" dirty="0">
                    <a:solidFill>
                      <a:srgbClr val="FF0000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 </a:t>
                </a:r>
                <a:r>
                  <a:rPr lang="en-US" dirty="0">
                    <a:solidFill>
                      <a:srgbClr val="FF0000"/>
                    </a:solidFill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= </a:t>
                </a:r>
                <a:r>
                  <a:rPr lang="en-US" altLang="zh-TW" dirty="0">
                    <a:solidFill>
                      <a:srgbClr val="FF0000"/>
                    </a:solidFill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10</a:t>
                </a:r>
                <a:endParaRPr lang="en-US" dirty="0">
                  <a:solidFill>
                    <a:srgbClr val="FF0000"/>
                  </a:solidFill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" name="文字方塊 13">
              <a:extLst>
                <a:ext uri="{FF2B5EF4-FFF2-40B4-BE49-F238E27FC236}">
                  <a16:creationId xmlns:a16="http://schemas.microsoft.com/office/drawing/2014/main" id="{1EA1D281-C933-7109-1A05-326252949873}"/>
                </a:ext>
              </a:extLst>
            </p:cNvPr>
            <p:cNvSpPr txBox="1"/>
            <p:nvPr/>
          </p:nvSpPr>
          <p:spPr>
            <a:xfrm>
              <a:off x="7638801" y="5008633"/>
              <a:ext cx="1219641" cy="228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遏止電勢</a:t>
              </a:r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</p:txBody>
        </p:sp>
        <p:cxnSp>
          <p:nvCxnSpPr>
            <p:cNvPr id="11" name="直線單箭頭接點 14">
              <a:extLst>
                <a:ext uri="{FF2B5EF4-FFF2-40B4-BE49-F238E27FC236}">
                  <a16:creationId xmlns:a16="http://schemas.microsoft.com/office/drawing/2014/main" id="{613ACFA7-1E40-A6C5-84DF-A6A226893666}"/>
                </a:ext>
              </a:extLst>
            </p:cNvPr>
            <p:cNvCxnSpPr>
              <a:cxnSpLocks/>
              <a:stCxn id="9" idx="0"/>
            </p:cNvCxnSpPr>
            <p:nvPr/>
          </p:nvCxnSpPr>
          <p:spPr>
            <a:xfrm flipV="1">
              <a:off x="8248622" y="4764281"/>
              <a:ext cx="2" cy="24435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9ECE4F6E-84F3-353C-0946-6431096E701E}"/>
              </a:ext>
            </a:extLst>
          </p:cNvPr>
          <p:cNvSpPr txBox="1">
            <a:spLocks/>
          </p:cNvSpPr>
          <p:nvPr/>
        </p:nvSpPr>
        <p:spPr>
          <a:xfrm>
            <a:off x="635395" y="1709958"/>
            <a:ext cx="6069952" cy="16084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TW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頻率保持不變</a:t>
            </a:r>
            <a:endParaRPr lang="en-US" sz="2000" dirty="0"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  <a:p>
            <a:pPr>
              <a:lnSpc>
                <a:spcPct val="100000"/>
              </a:lnSpc>
            </a:pPr>
            <a:r>
              <a:rPr lang="zh-TW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強度</a:t>
            </a:r>
            <a:r>
              <a:rPr 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 </a:t>
            </a:r>
            <a:r>
              <a:rPr lang="zh-TW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↓ </a:t>
            </a:r>
            <a:r>
              <a:rPr 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 </a:t>
            </a:r>
            <a:r>
              <a:rPr lang="zh-TW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光電流</a:t>
            </a:r>
            <a:r>
              <a:rPr 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 </a:t>
            </a:r>
            <a:r>
              <a:rPr lang="zh-TW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↓</a:t>
            </a:r>
            <a:endParaRPr lang="en-US" sz="2000" dirty="0"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  <a:p>
            <a:pPr>
              <a:lnSpc>
                <a:spcPct val="100000"/>
              </a:lnSpc>
            </a:pPr>
            <a:r>
              <a:rPr lang="zh-TW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即</a:t>
            </a:r>
            <a:r>
              <a:rPr lang="zh-TW" altLang="en-HK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使</a:t>
            </a:r>
            <a:r>
              <a:rPr lang="zh-TW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強度不同，遏止電勢依</a:t>
            </a:r>
            <a:r>
              <a:rPr lang="zh-TW" altLang="en-HK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然</a:t>
            </a:r>
            <a:r>
              <a:rPr lang="zh-TW" altLang="en-US" sz="2000" u="sng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相同</a:t>
            </a:r>
            <a:br>
              <a:rPr 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</a:br>
            <a:r>
              <a:rPr 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 </a:t>
            </a:r>
            <a:r>
              <a:rPr lang="zh-TW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光電子的最大動能</a:t>
            </a:r>
            <a:r>
              <a:rPr lang="zh-TW" altLang="en-US" sz="2000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與光的強度無關</a:t>
            </a:r>
            <a:endParaRPr lang="en-US" sz="2000" dirty="0">
              <a:solidFill>
                <a:srgbClr val="FF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</p:txBody>
      </p:sp>
      <p:pic>
        <p:nvPicPr>
          <p:cNvPr id="21" name="Google Shape;676;p22">
            <a:extLst>
              <a:ext uri="{FF2B5EF4-FFF2-40B4-BE49-F238E27FC236}">
                <a16:creationId xmlns:a16="http://schemas.microsoft.com/office/drawing/2014/main" id="{ECCF1D7D-0F01-AA0C-E004-EDB02F22CA4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11306" b="19304"/>
          <a:stretch/>
        </p:blipFill>
        <p:spPr>
          <a:xfrm flipH="1">
            <a:off x="3899090" y="3683412"/>
            <a:ext cx="2241631" cy="21999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7C55D7-6A8B-2B78-870C-BE6100668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4299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7F2FA-4C9E-A875-C288-3977CF19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遏止電勢</a:t>
            </a:r>
            <a:r>
              <a:rPr kumimoji="1"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VS </a:t>
            </a:r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頻率</a:t>
            </a:r>
            <a:endParaRPr kumimoji="1" lang="en-HK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5" name="群組 1">
            <a:extLst>
              <a:ext uri="{FF2B5EF4-FFF2-40B4-BE49-F238E27FC236}">
                <a16:creationId xmlns:a16="http://schemas.microsoft.com/office/drawing/2014/main" id="{37FF2EFD-9DEF-DA80-D8A9-6E209941D8DF}"/>
              </a:ext>
            </a:extLst>
          </p:cNvPr>
          <p:cNvGrpSpPr/>
          <p:nvPr/>
        </p:nvGrpSpPr>
        <p:grpSpPr>
          <a:xfrm>
            <a:off x="6339564" y="925900"/>
            <a:ext cx="5805412" cy="4999618"/>
            <a:chOff x="4763193" y="2876203"/>
            <a:chExt cx="4247804" cy="3658207"/>
          </a:xfrm>
        </p:grpSpPr>
        <p:grpSp>
          <p:nvGrpSpPr>
            <p:cNvPr id="6" name="群組 8">
              <a:extLst>
                <a:ext uri="{FF2B5EF4-FFF2-40B4-BE49-F238E27FC236}">
                  <a16:creationId xmlns:a16="http://schemas.microsoft.com/office/drawing/2014/main" id="{02EF6A72-DBC2-863F-6FCD-9D2C0FB91F74}"/>
                </a:ext>
              </a:extLst>
            </p:cNvPr>
            <p:cNvGrpSpPr/>
            <p:nvPr/>
          </p:nvGrpSpPr>
          <p:grpSpPr>
            <a:xfrm>
              <a:off x="4763193" y="2876203"/>
              <a:ext cx="4247804" cy="3658207"/>
              <a:chOff x="6417426" y="4117890"/>
              <a:chExt cx="2614339" cy="2488850"/>
            </a:xfrm>
          </p:grpSpPr>
          <p:pic>
            <p:nvPicPr>
              <p:cNvPr id="11" name="圖片 9">
                <a:extLst>
                  <a:ext uri="{FF2B5EF4-FFF2-40B4-BE49-F238E27FC236}">
                    <a16:creationId xmlns:a16="http://schemas.microsoft.com/office/drawing/2014/main" id="{5B03AAD0-D9F9-728A-CC32-872BEA7186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417426" y="4117890"/>
                <a:ext cx="2614339" cy="2488850"/>
              </a:xfrm>
              <a:prstGeom prst="rect">
                <a:avLst/>
              </a:prstGeom>
            </p:spPr>
          </p:pic>
          <p:sp>
            <p:nvSpPr>
              <p:cNvPr id="12" name="文字方塊 10">
                <a:extLst>
                  <a:ext uri="{FF2B5EF4-FFF2-40B4-BE49-F238E27FC236}">
                    <a16:creationId xmlns:a16="http://schemas.microsoft.com/office/drawing/2014/main" id="{8BA16DD3-396F-17B6-DB1E-3FF77FD460A0}"/>
                  </a:ext>
                </a:extLst>
              </p:cNvPr>
              <p:cNvSpPr txBox="1"/>
              <p:nvPr/>
            </p:nvSpPr>
            <p:spPr>
              <a:xfrm>
                <a:off x="8038191" y="5398685"/>
                <a:ext cx="366858" cy="1685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dirty="0">
                    <a:solidFill>
                      <a:srgbClr val="FF0000"/>
                    </a:solidFill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3.81 eV</a:t>
                </a:r>
                <a:endParaRPr lang="en-US" sz="1600" dirty="0">
                  <a:solidFill>
                    <a:srgbClr val="FF0000"/>
                  </a:solidFill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文字方塊 11">
                <a:extLst>
                  <a:ext uri="{FF2B5EF4-FFF2-40B4-BE49-F238E27FC236}">
                    <a16:creationId xmlns:a16="http://schemas.microsoft.com/office/drawing/2014/main" id="{76AF82FB-E961-B545-3EAD-16F5F74A475C}"/>
                  </a:ext>
                </a:extLst>
              </p:cNvPr>
              <p:cNvSpPr txBox="1"/>
              <p:nvPr/>
            </p:nvSpPr>
            <p:spPr>
              <a:xfrm>
                <a:off x="7724596" y="4785244"/>
                <a:ext cx="366858" cy="1685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solidFill>
                      <a:srgbClr val="FF0000"/>
                    </a:solidFill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4.96 eV</a:t>
                </a:r>
              </a:p>
            </p:txBody>
          </p:sp>
        </p:grpSp>
        <p:grpSp>
          <p:nvGrpSpPr>
            <p:cNvPr id="7" name="群組 12">
              <a:extLst>
                <a:ext uri="{FF2B5EF4-FFF2-40B4-BE49-F238E27FC236}">
                  <a16:creationId xmlns:a16="http://schemas.microsoft.com/office/drawing/2014/main" id="{8028A3D3-AA11-06E5-59DC-AA286E7D6E7B}"/>
                </a:ext>
              </a:extLst>
            </p:cNvPr>
            <p:cNvGrpSpPr/>
            <p:nvPr/>
          </p:nvGrpSpPr>
          <p:grpSpPr>
            <a:xfrm>
              <a:off x="6234494" y="5926973"/>
              <a:ext cx="854094" cy="596884"/>
              <a:chOff x="6234494" y="5885411"/>
              <a:chExt cx="854094" cy="596884"/>
            </a:xfrm>
          </p:grpSpPr>
          <p:sp>
            <p:nvSpPr>
              <p:cNvPr id="8" name="文字方塊 13">
                <a:extLst>
                  <a:ext uri="{FF2B5EF4-FFF2-40B4-BE49-F238E27FC236}">
                    <a16:creationId xmlns:a16="http://schemas.microsoft.com/office/drawing/2014/main" id="{33CF82E2-1F2B-129E-14BE-F313BE9A70F5}"/>
                  </a:ext>
                </a:extLst>
              </p:cNvPr>
              <p:cNvSpPr txBox="1"/>
              <p:nvPr/>
            </p:nvSpPr>
            <p:spPr>
              <a:xfrm>
                <a:off x="6234494" y="6212056"/>
                <a:ext cx="854094" cy="2702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遏止電勢</a:t>
                </a:r>
                <a:endParaRPr lang="en-US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" name="直線單箭頭接點 14">
                <a:extLst>
                  <a:ext uri="{FF2B5EF4-FFF2-40B4-BE49-F238E27FC236}">
                    <a16:creationId xmlns:a16="http://schemas.microsoft.com/office/drawing/2014/main" id="{EFE445A8-96DF-D7CE-E86A-E5DDB86BB203}"/>
                  </a:ext>
                </a:extLst>
              </p:cNvPr>
              <p:cNvCxnSpPr/>
              <p:nvPr/>
            </p:nvCxnSpPr>
            <p:spPr>
              <a:xfrm flipH="1" flipV="1">
                <a:off x="6450677" y="5885412"/>
                <a:ext cx="0" cy="316093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線單箭頭接點 15">
                <a:extLst>
                  <a:ext uri="{FF2B5EF4-FFF2-40B4-BE49-F238E27FC236}">
                    <a16:creationId xmlns:a16="http://schemas.microsoft.com/office/drawing/2014/main" id="{BDA9C3DC-C9E8-AC7C-8D1B-7255FEBCEDC8}"/>
                  </a:ext>
                </a:extLst>
              </p:cNvPr>
              <p:cNvCxnSpPr/>
              <p:nvPr/>
            </p:nvCxnSpPr>
            <p:spPr>
              <a:xfrm flipV="1">
                <a:off x="6887095" y="5885411"/>
                <a:ext cx="0" cy="316093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861217EA-1336-5A69-6546-67BF5DAC23CC}"/>
              </a:ext>
            </a:extLst>
          </p:cNvPr>
          <p:cNvSpPr txBox="1">
            <a:spLocks/>
          </p:cNvSpPr>
          <p:nvPr/>
        </p:nvSpPr>
        <p:spPr>
          <a:xfrm>
            <a:off x="710612" y="1543964"/>
            <a:ext cx="5805413" cy="1528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TW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強度保持不變</a:t>
            </a:r>
            <a:endParaRPr kumimoji="1" lang="en-HK" altLang="zh-TW" sz="2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</a:pPr>
            <a:r>
              <a:rPr kumimoji="1" lang="zh-TW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電流飽和值相同</a:t>
            </a:r>
            <a:endParaRPr kumimoji="1" lang="en-HK" altLang="zh-TW" sz="2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光子能量</a:t>
            </a:r>
            <a:r>
              <a:rPr kumimoji="1" lang="en-HK" altLang="zh-TW" sz="2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↑ </a:t>
            </a:r>
            <a:r>
              <a:rPr kumimoji="1" lang="en-HK" altLang="zh-TW" sz="2000" dirty="0">
                <a:latin typeface="Microsoft JhengHei" panose="020B0604030504040204" pitchFamily="34" charset="-120"/>
                <a:ea typeface="Microsoft JhengHei" panose="020B0604030504040204" pitchFamily="34" charset="-120"/>
                <a:sym typeface="Wingdings" pitchFamily="2" charset="2"/>
              </a:rPr>
              <a:t> </a:t>
            </a:r>
            <a:r>
              <a:rPr kumimoji="1" lang="zh-TW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sym typeface="Wingdings" pitchFamily="2" charset="2"/>
              </a:rPr>
              <a:t>更大的遏止電勢</a:t>
            </a:r>
            <a:r>
              <a:rPr kumimoji="1" lang="zh-TW" altLang="en-US" sz="20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sym typeface="Wingdings" pitchFamily="2" charset="2"/>
              </a:rPr>
              <a:t>絕對值</a:t>
            </a:r>
            <a:br>
              <a:rPr kumimoji="1" lang="en-HK" altLang="zh-TW" sz="2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kumimoji="1" lang="en-HK" altLang="zh-TW" sz="2000" dirty="0">
                <a:latin typeface="Microsoft JhengHei" panose="020B0604030504040204" pitchFamily="34" charset="-120"/>
                <a:ea typeface="Microsoft JhengHei" panose="020B0604030504040204" pitchFamily="34" charset="-120"/>
                <a:sym typeface="Wingdings" pitchFamily="2" charset="2"/>
              </a:rPr>
              <a:t> </a:t>
            </a:r>
            <a:r>
              <a:rPr lang="zh-TW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光電子的最大動能</a:t>
            </a:r>
            <a:r>
              <a:rPr lang="zh-TW" altLang="en-US" sz="2000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取</a:t>
            </a:r>
            <a:r>
              <a:rPr lang="zh-TW" altLang="en-HK" sz="2000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決</a:t>
            </a:r>
            <a:r>
              <a:rPr lang="zh-TW" altLang="en-US" sz="2000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於光的頻率</a:t>
            </a:r>
            <a:endParaRPr kumimoji="1" lang="en-HK" altLang="zh-TW" sz="2000" dirty="0">
              <a:solidFill>
                <a:srgbClr val="FF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7" name="Google Shape;588;p15">
            <a:extLst>
              <a:ext uri="{FF2B5EF4-FFF2-40B4-BE49-F238E27FC236}">
                <a16:creationId xmlns:a16="http://schemas.microsoft.com/office/drawing/2014/main" id="{E4651935-4A9D-035C-1AC2-A1551F80CB6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3918558" y="3540707"/>
            <a:ext cx="1551799" cy="224914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4E344E-CF03-C019-85E4-F9A692558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7266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討論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353800" y="1326995"/>
            <a:ext cx="7484400" cy="467154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光電效應發生時，若光的強度增加會發生甚麼事？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當光的頻率漸</a:t>
            </a:r>
            <a:r>
              <a:rPr lang="zh-TW" altLang="en-HK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漸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下降時，光電子會發生甚麼事？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當外加電壓調至更大的負值時，光電流會發生甚麼事？遏止電勢的定義是甚麼？它與光電子的動能有甚麼關係？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遏止電勢是否取決於光源的強度？為甚麼？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遏止電勢與光的頻率有甚麼關係？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</a:pPr>
            <a:endParaRPr lang="en-US" dirty="0"/>
          </a:p>
        </p:txBody>
      </p:sp>
      <p:pic>
        <p:nvPicPr>
          <p:cNvPr id="4" name="Google Shape;520;p12">
            <a:extLst>
              <a:ext uri="{FF2B5EF4-FFF2-40B4-BE49-F238E27FC236}">
                <a16:creationId xmlns:a16="http://schemas.microsoft.com/office/drawing/2014/main" id="{6D550535-5373-6AE0-D712-BA0C1E36CE8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46906" y="2476660"/>
            <a:ext cx="1428045" cy="2078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754;p29">
            <a:extLst>
              <a:ext uri="{FF2B5EF4-FFF2-40B4-BE49-F238E27FC236}">
                <a16:creationId xmlns:a16="http://schemas.microsoft.com/office/drawing/2014/main" id="{76F0790C-4BFC-CB4A-7D39-94F6CC936C5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17049" y="2663002"/>
            <a:ext cx="942219" cy="1299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2DD8A-9510-8E51-DC7F-0529356E8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5994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52FDE-DF8F-34D6-ED3F-60A60FA5F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HK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3.3</a:t>
            </a:r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</a:t>
            </a:r>
            <a:r>
              <a:rPr kumimoji="1" lang="en-HK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br>
              <a:rPr kumimoji="1" lang="en-HK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光電效應實驗</a:t>
            </a:r>
            <a:endParaRPr kumimoji="1" lang="zh-TW" alt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7A9F81-9987-134A-66A3-6737DBFE25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以實驗求普朗克常數與逸出功</a:t>
            </a:r>
            <a:endParaRPr kumimoji="1" lang="en-HK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4" name="Google Shape;386;p16">
            <a:extLst>
              <a:ext uri="{FF2B5EF4-FFF2-40B4-BE49-F238E27FC236}">
                <a16:creationId xmlns:a16="http://schemas.microsoft.com/office/drawing/2014/main" id="{F83F5A6E-5412-9CE3-6644-F6223F6DBD43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1850" y="1560594"/>
            <a:ext cx="1543563" cy="2086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5805;p13">
            <a:extLst>
              <a:ext uri="{FF2B5EF4-FFF2-40B4-BE49-F238E27FC236}">
                <a16:creationId xmlns:a16="http://schemas.microsoft.com/office/drawing/2014/main" id="{7B3D8E59-6994-0CDC-A54B-BE48A4CA8184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98246" y="1843423"/>
            <a:ext cx="964695" cy="13068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9371C4-06C0-35C1-D926-9FEF56D47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894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6026E-FB92-2B91-7F57-6CE075A77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光電效應的歷史</a:t>
            </a:r>
          </a:p>
        </p:txBody>
      </p:sp>
      <p:grpSp>
        <p:nvGrpSpPr>
          <p:cNvPr id="12" name="群組 10">
            <a:extLst>
              <a:ext uri="{FF2B5EF4-FFF2-40B4-BE49-F238E27FC236}">
                <a16:creationId xmlns:a16="http://schemas.microsoft.com/office/drawing/2014/main" id="{100CA9A8-A6C4-91E1-F9BF-37C8E9FB8C33}"/>
              </a:ext>
            </a:extLst>
          </p:cNvPr>
          <p:cNvGrpSpPr/>
          <p:nvPr/>
        </p:nvGrpSpPr>
        <p:grpSpPr>
          <a:xfrm>
            <a:off x="10188135" y="2897668"/>
            <a:ext cx="1556171" cy="2644289"/>
            <a:chOff x="6249891" y="3670372"/>
            <a:chExt cx="1556171" cy="2644289"/>
          </a:xfrm>
        </p:grpSpPr>
        <p:pic>
          <p:nvPicPr>
            <p:cNvPr id="13" name="Picture 2" descr="https://upload.wikimedia.org/wikipedia/commons/thumb/a/a0/Einstein_patentoffice.jpg/184px-Einstein_patentoffice.jpg">
              <a:extLst>
                <a:ext uri="{FF2B5EF4-FFF2-40B4-BE49-F238E27FC236}">
                  <a16:creationId xmlns:a16="http://schemas.microsoft.com/office/drawing/2014/main" id="{BFC88216-B041-EB72-4EC7-A78544EADE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2619" y="3670372"/>
              <a:ext cx="1523443" cy="19979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9">
              <a:extLst>
                <a:ext uri="{FF2B5EF4-FFF2-40B4-BE49-F238E27FC236}">
                  <a16:creationId xmlns:a16="http://schemas.microsoft.com/office/drawing/2014/main" id="{F2BDF144-2D2B-1AB8-BC48-606ADE9DB588}"/>
                </a:ext>
              </a:extLst>
            </p:cNvPr>
            <p:cNvSpPr/>
            <p:nvPr/>
          </p:nvSpPr>
          <p:spPr>
            <a:xfrm>
              <a:off x="6249891" y="5668330"/>
              <a:ext cx="149592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愛因斯坦</a:t>
              </a:r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zh-TW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(1879-1955)</a:t>
              </a:r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5" name="Rounded Rectangular Callout 14">
            <a:extLst>
              <a:ext uri="{FF2B5EF4-FFF2-40B4-BE49-F238E27FC236}">
                <a16:creationId xmlns:a16="http://schemas.microsoft.com/office/drawing/2014/main" id="{1F7E9F78-EDD6-80E2-44FB-A1B5C8CAFA9A}"/>
              </a:ext>
            </a:extLst>
          </p:cNvPr>
          <p:cNvSpPr/>
          <p:nvPr/>
        </p:nvSpPr>
        <p:spPr>
          <a:xfrm>
            <a:off x="2748574" y="4385635"/>
            <a:ext cx="7073251" cy="958875"/>
          </a:xfrm>
          <a:prstGeom prst="wedgeRoundRectCallout">
            <a:avLst>
              <a:gd name="adj1" fmla="val -55508"/>
              <a:gd name="adj2" fmla="val -587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愛因斯坦於</a:t>
            </a:r>
            <a:r>
              <a:rPr lang="en-US" altLang="zh-TW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1905</a:t>
            </a:r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年引入光子的概念解釋光電效應，成</a:t>
            </a:r>
            <a:r>
              <a:rPr lang="en-US" sz="2000" dirty="0" err="1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itchFamily="2" charset="2"/>
              </a:rPr>
              <a:t>為</a:t>
            </a:r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itchFamily="2" charset="2"/>
              </a:rPr>
              <a:t>量子力學的重要基礎，他也因此獲得</a:t>
            </a:r>
            <a:r>
              <a:rPr 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1921</a:t>
            </a:r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年的諾貝爾物理學獎</a:t>
            </a:r>
            <a:endParaRPr lang="en-US" sz="2000" dirty="0">
              <a:solidFill>
                <a:sysClr val="windowText" lastClr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</a:endParaRPr>
          </a:p>
        </p:txBody>
      </p:sp>
      <p:pic>
        <p:nvPicPr>
          <p:cNvPr id="16" name="Google Shape;1154;p30">
            <a:extLst>
              <a:ext uri="{FF2B5EF4-FFF2-40B4-BE49-F238E27FC236}">
                <a16:creationId xmlns:a16="http://schemas.microsoft.com/office/drawing/2014/main" id="{7F0659D0-3647-EB9C-1AE0-6C71856CE92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8841" y="4353322"/>
            <a:ext cx="1443136" cy="137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Rounded Rectangular Callout 18">
            <a:extLst>
              <a:ext uri="{FF2B5EF4-FFF2-40B4-BE49-F238E27FC236}">
                <a16:creationId xmlns:a16="http://schemas.microsoft.com/office/drawing/2014/main" id="{C6735A4B-B5A6-DD90-C953-D7EC18B9970F}"/>
              </a:ext>
            </a:extLst>
          </p:cNvPr>
          <p:cNvSpPr/>
          <p:nvPr/>
        </p:nvSpPr>
        <p:spPr>
          <a:xfrm>
            <a:off x="2748573" y="3066770"/>
            <a:ext cx="7073251" cy="904483"/>
          </a:xfrm>
          <a:prstGeom prst="wedgeRoundRectCallout">
            <a:avLst>
              <a:gd name="adj1" fmla="val 56916"/>
              <a:gd name="adj2" fmla="val 28403"/>
              <a:gd name="adj3" fmla="val 16667"/>
            </a:avLst>
          </a:prstGeom>
          <a:solidFill>
            <a:srgbClr val="FFFF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光子（光的粒子）的能量取</a:t>
            </a:r>
            <a:r>
              <a:rPr lang="zh-TW" altLang="en-HK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決</a:t>
            </a:r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於</a:t>
            </a:r>
            <a:r>
              <a:rPr lang="zh-TW" altLang="en-US" sz="20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光的頻</a:t>
            </a:r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率（波長），而非</a:t>
            </a:r>
            <a:r>
              <a:rPr lang="zh-TW" altLang="en-US" sz="20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光強度！</a:t>
            </a:r>
            <a:endParaRPr lang="en-US" sz="20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</a:endParaRPr>
          </a:p>
        </p:txBody>
      </p:sp>
      <p:pic>
        <p:nvPicPr>
          <p:cNvPr id="20" name="Google Shape;490;p10">
            <a:extLst>
              <a:ext uri="{FF2B5EF4-FFF2-40B4-BE49-F238E27FC236}">
                <a16:creationId xmlns:a16="http://schemas.microsoft.com/office/drawing/2014/main" id="{4338EE59-5AA3-48A8-031A-113EFF2511A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5189" y="1248799"/>
            <a:ext cx="1500352" cy="2205453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Rounded Rectangular Callout 21">
            <a:extLst>
              <a:ext uri="{FF2B5EF4-FFF2-40B4-BE49-F238E27FC236}">
                <a16:creationId xmlns:a16="http://schemas.microsoft.com/office/drawing/2014/main" id="{8DFBA484-C7A4-6A83-F37A-68139E1F50EA}"/>
              </a:ext>
            </a:extLst>
          </p:cNvPr>
          <p:cNvSpPr/>
          <p:nvPr/>
        </p:nvSpPr>
        <p:spPr>
          <a:xfrm>
            <a:off x="2748573" y="1397935"/>
            <a:ext cx="5457045" cy="857331"/>
          </a:xfrm>
          <a:prstGeom prst="wedgeRoundRectCallout">
            <a:avLst>
              <a:gd name="adj1" fmla="val -58610"/>
              <a:gd name="adj2" fmla="val 33615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發現：帶有足</a:t>
            </a:r>
            <a:r>
              <a:rPr lang="zh-TW" altLang="en-HK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夠</a:t>
            </a:r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能量的光可以</a:t>
            </a:r>
            <a:r>
              <a:rPr lang="zh-TW" altLang="en-US" sz="20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使金屬表面釋放</a:t>
            </a:r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電子</a:t>
            </a:r>
            <a:endParaRPr lang="en-US" sz="2000" dirty="0">
              <a:solidFill>
                <a:sysClr val="windowText" lastClr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</a:endParaRPr>
          </a:p>
        </p:txBody>
      </p:sp>
      <p:grpSp>
        <p:nvGrpSpPr>
          <p:cNvPr id="23" name="群組 22">
            <a:extLst>
              <a:ext uri="{FF2B5EF4-FFF2-40B4-BE49-F238E27FC236}">
                <a16:creationId xmlns:a16="http://schemas.microsoft.com/office/drawing/2014/main" id="{CF91EF34-A19E-97B5-1E63-EA2A4FEF4C88}"/>
              </a:ext>
            </a:extLst>
          </p:cNvPr>
          <p:cNvGrpSpPr/>
          <p:nvPr/>
        </p:nvGrpSpPr>
        <p:grpSpPr>
          <a:xfrm>
            <a:off x="8552245" y="1121291"/>
            <a:ext cx="2826327" cy="1566199"/>
            <a:chOff x="5619404" y="4794254"/>
            <a:chExt cx="2826327" cy="1566199"/>
          </a:xfrm>
        </p:grpSpPr>
        <p:sp>
          <p:nvSpPr>
            <p:cNvPr id="24" name="矩形 3">
              <a:extLst>
                <a:ext uri="{FF2B5EF4-FFF2-40B4-BE49-F238E27FC236}">
                  <a16:creationId xmlns:a16="http://schemas.microsoft.com/office/drawing/2014/main" id="{162183FB-61FF-94A1-93B4-A52A9E8FCFA1}"/>
                </a:ext>
              </a:extLst>
            </p:cNvPr>
            <p:cNvSpPr/>
            <p:nvPr/>
          </p:nvSpPr>
          <p:spPr>
            <a:xfrm>
              <a:off x="5619404" y="6064741"/>
              <a:ext cx="2826327" cy="22444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5" name="文字方塊 4">
              <a:extLst>
                <a:ext uri="{FF2B5EF4-FFF2-40B4-BE49-F238E27FC236}">
                  <a16:creationId xmlns:a16="http://schemas.microsoft.com/office/drawing/2014/main" id="{E507D45E-7FDA-FB62-DB1B-39639A586CB5}"/>
                </a:ext>
              </a:extLst>
            </p:cNvPr>
            <p:cNvSpPr txBox="1"/>
            <p:nvPr/>
          </p:nvSpPr>
          <p:spPr>
            <a:xfrm>
              <a:off x="6684541" y="599112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金屬</a:t>
              </a:r>
              <a:endParaRPr lang="en-US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</p:txBody>
        </p:sp>
        <p:sp>
          <p:nvSpPr>
            <p:cNvPr id="26" name="向右箭號 6">
              <a:extLst>
                <a:ext uri="{FF2B5EF4-FFF2-40B4-BE49-F238E27FC236}">
                  <a16:creationId xmlns:a16="http://schemas.microsoft.com/office/drawing/2014/main" id="{5B4E457F-9658-23A0-6012-EE25D2265EC7}"/>
                </a:ext>
              </a:extLst>
            </p:cNvPr>
            <p:cNvSpPr/>
            <p:nvPr/>
          </p:nvSpPr>
          <p:spPr>
            <a:xfrm rot="18333533" flipH="1">
              <a:off x="7337878" y="5194696"/>
              <a:ext cx="1370223" cy="569340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rgbClr val="FF00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光</a:t>
              </a:r>
              <a:endParaRPr 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</p:txBody>
        </p:sp>
        <p:grpSp>
          <p:nvGrpSpPr>
            <p:cNvPr id="27" name="群組 15">
              <a:extLst>
                <a:ext uri="{FF2B5EF4-FFF2-40B4-BE49-F238E27FC236}">
                  <a16:creationId xmlns:a16="http://schemas.microsoft.com/office/drawing/2014/main" id="{3590539F-CAFC-7A49-54B9-B81C32347674}"/>
                </a:ext>
              </a:extLst>
            </p:cNvPr>
            <p:cNvGrpSpPr/>
            <p:nvPr/>
          </p:nvGrpSpPr>
          <p:grpSpPr>
            <a:xfrm>
              <a:off x="6964349" y="5726228"/>
              <a:ext cx="488338" cy="387250"/>
              <a:chOff x="4394192" y="5391319"/>
              <a:chExt cx="488338" cy="387250"/>
            </a:xfrm>
          </p:grpSpPr>
          <p:sp>
            <p:nvSpPr>
              <p:cNvPr id="32" name="橢圓 8">
                <a:extLst>
                  <a:ext uri="{FF2B5EF4-FFF2-40B4-BE49-F238E27FC236}">
                    <a16:creationId xmlns:a16="http://schemas.microsoft.com/office/drawing/2014/main" id="{20CDF19F-9240-4939-703A-B51AF35DE5CF}"/>
                  </a:ext>
                </a:extLst>
              </p:cNvPr>
              <p:cNvSpPr/>
              <p:nvPr/>
            </p:nvSpPr>
            <p:spPr>
              <a:xfrm>
                <a:off x="4593697" y="5549867"/>
                <a:ext cx="182880" cy="18288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cxnSp>
            <p:nvCxnSpPr>
              <p:cNvPr id="33" name="直線單箭頭接點 11">
                <a:extLst>
                  <a:ext uri="{FF2B5EF4-FFF2-40B4-BE49-F238E27FC236}">
                    <a16:creationId xmlns:a16="http://schemas.microsoft.com/office/drawing/2014/main" id="{B60D818E-6B6B-94AF-9457-B0BB9BE1291D}"/>
                  </a:ext>
                </a:extLst>
              </p:cNvPr>
              <p:cNvCxnSpPr>
                <a:stCxn id="32" idx="1"/>
              </p:cNvCxnSpPr>
              <p:nvPr/>
            </p:nvCxnSpPr>
            <p:spPr>
              <a:xfrm flipH="1" flipV="1">
                <a:off x="4394192" y="5391319"/>
                <a:ext cx="226287" cy="18533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文字方塊 14">
                <a:extLst>
                  <a:ext uri="{FF2B5EF4-FFF2-40B4-BE49-F238E27FC236}">
                    <a16:creationId xmlns:a16="http://schemas.microsoft.com/office/drawing/2014/main" id="{DF77600E-EDAD-3C19-4B43-32A19D7CA776}"/>
                  </a:ext>
                </a:extLst>
              </p:cNvPr>
              <p:cNvSpPr txBox="1"/>
              <p:nvPr/>
            </p:nvSpPr>
            <p:spPr>
              <a:xfrm>
                <a:off x="4543976" y="5470792"/>
                <a:ext cx="3385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e⁻</a:t>
                </a:r>
              </a:p>
            </p:txBody>
          </p:sp>
        </p:grpSp>
        <p:grpSp>
          <p:nvGrpSpPr>
            <p:cNvPr id="28" name="群組 17">
              <a:extLst>
                <a:ext uri="{FF2B5EF4-FFF2-40B4-BE49-F238E27FC236}">
                  <a16:creationId xmlns:a16="http://schemas.microsoft.com/office/drawing/2014/main" id="{E30DBBB0-3D8A-19FB-3ADE-231EA12E448C}"/>
                </a:ext>
              </a:extLst>
            </p:cNvPr>
            <p:cNvGrpSpPr/>
            <p:nvPr/>
          </p:nvGrpSpPr>
          <p:grpSpPr>
            <a:xfrm>
              <a:off x="6453489" y="5707294"/>
              <a:ext cx="358149" cy="404599"/>
              <a:chOff x="4524381" y="5373970"/>
              <a:chExt cx="358149" cy="404599"/>
            </a:xfrm>
          </p:grpSpPr>
          <p:sp>
            <p:nvSpPr>
              <p:cNvPr id="29" name="橢圓 18">
                <a:extLst>
                  <a:ext uri="{FF2B5EF4-FFF2-40B4-BE49-F238E27FC236}">
                    <a16:creationId xmlns:a16="http://schemas.microsoft.com/office/drawing/2014/main" id="{2C1DB7DA-EAE9-6056-6E78-E8DAC1BA159F}"/>
                  </a:ext>
                </a:extLst>
              </p:cNvPr>
              <p:cNvSpPr/>
              <p:nvPr/>
            </p:nvSpPr>
            <p:spPr>
              <a:xfrm>
                <a:off x="4593697" y="5549867"/>
                <a:ext cx="182880" cy="18288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cxnSp>
            <p:nvCxnSpPr>
              <p:cNvPr id="30" name="直線單箭頭接點 19">
                <a:extLst>
                  <a:ext uri="{FF2B5EF4-FFF2-40B4-BE49-F238E27FC236}">
                    <a16:creationId xmlns:a16="http://schemas.microsoft.com/office/drawing/2014/main" id="{5550B710-4AC3-CDCB-0B46-91C9E246FAB8}"/>
                  </a:ext>
                </a:extLst>
              </p:cNvPr>
              <p:cNvCxnSpPr>
                <a:stCxn id="29" idx="1"/>
              </p:cNvCxnSpPr>
              <p:nvPr/>
            </p:nvCxnSpPr>
            <p:spPr>
              <a:xfrm flipH="1" flipV="1">
                <a:off x="4524381" y="5373970"/>
                <a:ext cx="96098" cy="20267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文字方塊 20">
                <a:extLst>
                  <a:ext uri="{FF2B5EF4-FFF2-40B4-BE49-F238E27FC236}">
                    <a16:creationId xmlns:a16="http://schemas.microsoft.com/office/drawing/2014/main" id="{5828A86D-4BB4-401B-A55D-192A8BF4A753}"/>
                  </a:ext>
                </a:extLst>
              </p:cNvPr>
              <p:cNvSpPr txBox="1"/>
              <p:nvPr/>
            </p:nvSpPr>
            <p:spPr>
              <a:xfrm>
                <a:off x="4543976" y="5470792"/>
                <a:ext cx="3385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e⁻</a:t>
                </a:r>
              </a:p>
            </p:txBody>
          </p:sp>
        </p:grp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19B13E6-F67C-9E4F-6599-72F0A80C6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9514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7F2FA-4C9E-A875-C288-3977CF19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愛因斯坦光電方程</a:t>
            </a:r>
            <a:endParaRPr kumimoji="1" lang="en-HK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16D5A08D-8B6F-D3A0-6D4A-CB08836FFA9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757720" y="1303516"/>
                <a:ext cx="3866703" cy="168442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sym typeface="Wingdings" panose="05000000000000000000" pitchFamily="2" charset="2"/>
                  </a:rPr>
                  <a:t>光子能量</a:t>
                </a:r>
                <a:r>
                  <a:rPr lang="zh-TW" altLang="en-HK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sym typeface="Wingdings" panose="05000000000000000000" pitchFamily="2" charset="2"/>
                  </a:rPr>
                  <a:t>：</a:t>
                </a:r>
                <a:br>
                  <a:rPr lang="en-US" sz="2000" i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</a:br>
                <a14:m>
                  <m:oMath xmlns:m="http://schemas.openxmlformats.org/officeDocument/2006/math">
                    <m:r>
                      <a:rPr lang="en-US" sz="32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sz="32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h𝑓</m:t>
                    </m:r>
                  </m:oMath>
                </a14:m>
                <a:endParaRPr lang="en-US" sz="20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" panose="020B0606030504020204" pitchFamily="34" charset="0"/>
                  <a:sym typeface="Wingdings" panose="05000000000000000000" pitchFamily="2" charset="2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   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" panose="020B0606030504020204" pitchFamily="34" charset="0"/>
                    <a:sym typeface="Wingdings" panose="05000000000000000000" pitchFamily="2" charset="2"/>
                  </a:rPr>
                  <a:t>: </a:t>
                </a:r>
                <a:r>
                  <a:rPr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" panose="020B0606030504020204" pitchFamily="34" charset="0"/>
                    <a:sym typeface="Wingdings" panose="05000000000000000000" pitchFamily="2" charset="2"/>
                  </a:rPr>
                  <a:t>普朗克常數</a:t>
                </a:r>
                <a:r>
                  <a:rPr 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" panose="020B0606030504020204" pitchFamily="34" charset="0"/>
                    <a:sym typeface="Wingdings" panose="05000000000000000000" pitchFamily="2" charset="2"/>
                  </a:rPr>
                  <a:t> </a:t>
                </a:r>
                <a:r>
                  <a:rPr lang="en-US" sz="2000" dirty="0">
                    <a:ea typeface="Microsoft JhengHei" panose="020B0604030504040204" pitchFamily="34" charset="-120"/>
                    <a:cs typeface="Open Sans" panose="020B0606030504020204" pitchFamily="34" charset="0"/>
                    <a:sym typeface="Wingdings" panose="05000000000000000000" pitchFamily="2" charset="2"/>
                  </a:rPr>
                  <a:t>(</a:t>
                </a:r>
                <a:r>
                  <a:rPr lang="en-US" sz="2000" dirty="0"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6.63×10</a:t>
                </a:r>
                <a:r>
                  <a:rPr lang="en-US" sz="2000" baseline="30000" dirty="0"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-34</a:t>
                </a:r>
                <a:r>
                  <a:rPr lang="en-US" sz="2000" dirty="0"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 J s)</a:t>
                </a:r>
                <a:r>
                  <a:rPr 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	</a:t>
                </a:r>
                <a:br>
                  <a:rPr lang="en-US" sz="2000" i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</a:b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   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" panose="020B0606030504020204" pitchFamily="34" charset="0"/>
                    <a:sym typeface="Wingdings" panose="05000000000000000000" pitchFamily="2" charset="2"/>
                  </a:rPr>
                  <a:t>: </a:t>
                </a:r>
                <a:r>
                  <a:rPr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" panose="020B0606030504020204" pitchFamily="34" charset="0"/>
                    <a:sym typeface="Wingdings" panose="05000000000000000000" pitchFamily="2" charset="2"/>
                  </a:rPr>
                  <a:t>光子的頻率</a:t>
                </a:r>
                <a:endParaRPr lang="en-US" sz="20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" panose="020B0606030504020204" pitchFamily="34" charset="0"/>
                  <a:sym typeface="Wingdings" panose="05000000000000000000" pitchFamily="2" charset="2"/>
                </a:endParaRPr>
              </a:p>
            </p:txBody>
          </p:sp>
        </mc:Choice>
        <mc:Fallback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16D5A08D-8B6F-D3A0-6D4A-CB08836FFA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7720" y="1303516"/>
                <a:ext cx="3866703" cy="1684421"/>
              </a:xfrm>
              <a:prstGeom prst="rect">
                <a:avLst/>
              </a:prstGeom>
              <a:blipFill>
                <a:blip r:embed="rId2"/>
                <a:stretch>
                  <a:fillRect l="-1307" b="-1194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Content Placeholder 3">
                <a:extLst>
                  <a:ext uri="{FF2B5EF4-FFF2-40B4-BE49-F238E27FC236}">
                    <a16:creationId xmlns:a16="http://schemas.microsoft.com/office/drawing/2014/main" id="{67421FC2-E749-B0E8-B20C-0EC2AA02C23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757720" y="3271683"/>
                <a:ext cx="4371756" cy="21380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</a:pPr>
                <a:r>
                  <a:rPr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sym typeface="Wingdings" panose="05000000000000000000" pitchFamily="2" charset="2"/>
                  </a:rPr>
                  <a:t>光電子的最大動能</a:t>
                </a:r>
                <a:r>
                  <a:rPr lang="zh-TW" altLang="en-HK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sym typeface="Wingdings" panose="05000000000000000000" pitchFamily="2" charset="2"/>
                  </a:rPr>
                  <a:t>：</a:t>
                </a:r>
                <a:endParaRPr lang="en-US" sz="2000" i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0" indent="0">
                  <a:lnSpc>
                    <a:spcPct val="12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h𝑓</m:t>
                      </m:r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𝑊</m:t>
                      </m:r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𝑒</m:t>
                      </m:r>
                      <m:sSub>
                        <m:sSubPr>
                          <m:ctrlP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sz="32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" panose="020B0606030504020204" pitchFamily="34" charset="0"/>
                  <a:sym typeface="Wingdings" panose="05000000000000000000" pitchFamily="2" charset="2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2000" dirty="0">
                    <a:cs typeface="Times New Roman" panose="02020603050405020304" pitchFamily="18" charset="0"/>
                  </a:rPr>
                  <a:t>      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𝑊</m:t>
                    </m:r>
                  </m:oMath>
                </a14:m>
                <a:r>
                  <a:rPr 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" panose="020B0606030504020204" pitchFamily="34" charset="0"/>
                    <a:sym typeface="Wingdings" panose="05000000000000000000" pitchFamily="2" charset="2"/>
                  </a:rPr>
                  <a:t>: </a:t>
                </a:r>
                <a:r>
                  <a:rPr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" panose="020B0606030504020204" pitchFamily="34" charset="0"/>
                    <a:sym typeface="Wingdings" panose="05000000000000000000" pitchFamily="2" charset="2"/>
                  </a:rPr>
                  <a:t>逸出功</a:t>
                </a:r>
                <a:br>
                  <a:rPr 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</a:br>
                <a:r>
                  <a:rPr lang="en-US" altLang="zh-HK" sz="2000" dirty="0">
                    <a:cs typeface="Times New Roman" panose="02020603050405020304" pitchFamily="18" charset="0"/>
                  </a:rPr>
                  <a:t>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" panose="020B0606030504020204" pitchFamily="34" charset="0"/>
                    <a:sym typeface="Wingdings" panose="05000000000000000000" pitchFamily="2" charset="2"/>
                  </a:rPr>
                  <a:t>: </a:t>
                </a:r>
                <a:r>
                  <a:rPr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" panose="020B0606030504020204" pitchFamily="34" charset="0"/>
                    <a:sym typeface="Wingdings" panose="05000000000000000000" pitchFamily="2" charset="2"/>
                  </a:rPr>
                  <a:t>遏止電勢（絕對值）</a:t>
                </a:r>
                <a:endParaRPr lang="en-US" sz="20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" panose="020B0606030504020204" pitchFamily="34" charset="0"/>
                  <a:sym typeface="Wingdings" panose="05000000000000000000" pitchFamily="2" charset="2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altLang="zh-HK" sz="2000" dirty="0"/>
                  <a:t>       </a:t>
                </a:r>
                <a14:m>
                  <m:oMath xmlns:m="http://schemas.openxmlformats.org/officeDocument/2006/math">
                    <m:r>
                      <a:rPr lang="en-US" altLang="zh-HK" sz="2000" i="1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en-US" altLang="zh-HK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" panose="020B0606030504020204" pitchFamily="34" charset="0"/>
                    <a:sym typeface="Wingdings" panose="05000000000000000000" pitchFamily="2" charset="2"/>
                  </a:rPr>
                  <a:t>: </a:t>
                </a:r>
                <a:r>
                  <a:rPr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" panose="020B0606030504020204" pitchFamily="34" charset="0"/>
                    <a:sym typeface="Wingdings" panose="05000000000000000000" pitchFamily="2" charset="2"/>
                  </a:rPr>
                  <a:t>電子電荷</a:t>
                </a:r>
                <a:r>
                  <a:rPr lang="en-US" altLang="zh-HK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" panose="020B0606030504020204" pitchFamily="34" charset="0"/>
                    <a:sym typeface="Wingdings" panose="05000000000000000000" pitchFamily="2" charset="2"/>
                  </a:rPr>
                  <a:t> </a:t>
                </a:r>
                <a:r>
                  <a:rPr lang="en-US" altLang="zh-HK" sz="2000" dirty="0">
                    <a:ea typeface="Microsoft JhengHei" panose="020B0604030504040204" pitchFamily="34" charset="-120"/>
                    <a:cs typeface="Open Sans" panose="020B0606030504020204" pitchFamily="34" charset="0"/>
                    <a:sym typeface="Wingdings" panose="05000000000000000000" pitchFamily="2" charset="2"/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zh-HK" sz="2000" i="1">
                        <a:latin typeface="Cambria Math" panose="02040503050406030204" pitchFamily="18" charset="0"/>
                      </a:rPr>
                      <m:t>1.6</m:t>
                    </m:r>
                    <m:r>
                      <a:rPr lang="en-US" altLang="zh-HK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HK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HK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altLang="zh-HK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−19</m:t>
                        </m:r>
                      </m:sup>
                    </m:sSup>
                  </m:oMath>
                </a14:m>
                <a:r>
                  <a:rPr lang="en-US" altLang="zh-HK" sz="2000" dirty="0">
                    <a:ea typeface="Microsoft JhengHei" panose="020B0604030504040204" pitchFamily="34" charset="-120"/>
                  </a:rPr>
                  <a:t> C)</a:t>
                </a:r>
                <a:endParaRPr lang="en-US" sz="2000" dirty="0">
                  <a:ea typeface="Microsoft JhengHei" panose="020B0604030504040204" pitchFamily="34" charset="-120"/>
                  <a:cs typeface="Open Sans" panose="020B0606030504020204" pitchFamily="34" charset="0"/>
                  <a:sym typeface="Wingdings" panose="05000000000000000000" pitchFamily="2" charset="2"/>
                </a:endParaRPr>
              </a:p>
            </p:txBody>
          </p:sp>
        </mc:Choice>
        <mc:Fallback>
          <p:sp>
            <p:nvSpPr>
              <p:cNvPr id="13" name="Content Placeholder 3">
                <a:extLst>
                  <a:ext uri="{FF2B5EF4-FFF2-40B4-BE49-F238E27FC236}">
                    <a16:creationId xmlns:a16="http://schemas.microsoft.com/office/drawing/2014/main" id="{67421FC2-E749-B0E8-B20C-0EC2AA02C2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7720" y="3271683"/>
                <a:ext cx="4371756" cy="2138090"/>
              </a:xfrm>
              <a:prstGeom prst="rect">
                <a:avLst/>
              </a:prstGeom>
              <a:blipFill>
                <a:blip r:embed="rId3"/>
                <a:stretch>
                  <a:fillRect l="-1156" t="-1775" b="-591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Google Shape;676;p22">
            <a:extLst>
              <a:ext uri="{FF2B5EF4-FFF2-40B4-BE49-F238E27FC236}">
                <a16:creationId xmlns:a16="http://schemas.microsoft.com/office/drawing/2014/main" id="{3B35FD6D-56FB-AE9D-74CB-CE57C8D644B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11306" b="19304"/>
          <a:stretch/>
        </p:blipFill>
        <p:spPr>
          <a:xfrm flipH="1">
            <a:off x="1249677" y="2651988"/>
            <a:ext cx="2178559" cy="213809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7E5AE8EA-4053-80C4-25AE-DDC5C859531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614610" y="3429000"/>
                <a:ext cx="3044130" cy="113696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den>
                      </m:f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𝑊</m:t>
                          </m:r>
                        </m:num>
                        <m:den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den>
                      </m:f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" panose="020B0606030504020204" pitchFamily="34" charset="0"/>
                  <a:sym typeface="Wingdings" panose="05000000000000000000" pitchFamily="2" charset="2"/>
                </a:endParaRPr>
              </a:p>
            </p:txBody>
          </p:sp>
        </mc:Choice>
        <mc:Fallback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7E5AE8EA-4053-80C4-25AE-DDC5C85953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4610" y="3429000"/>
                <a:ext cx="3044130" cy="113696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ight Arrow 16">
            <a:extLst>
              <a:ext uri="{FF2B5EF4-FFF2-40B4-BE49-F238E27FC236}">
                <a16:creationId xmlns:a16="http://schemas.microsoft.com/office/drawing/2014/main" id="{5E288186-C295-E3FE-F716-B758EE3A6182}"/>
              </a:ext>
            </a:extLst>
          </p:cNvPr>
          <p:cNvSpPr/>
          <p:nvPr/>
        </p:nvSpPr>
        <p:spPr>
          <a:xfrm>
            <a:off x="7753383" y="3788935"/>
            <a:ext cx="1138713" cy="417095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775B06-E95D-6CB7-B7AB-A6A8C92D7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9172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7F2FA-4C9E-A875-C288-3977CF19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實驗</a:t>
            </a:r>
            <a:endParaRPr kumimoji="1" lang="en-HK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EC057A0E-A370-60A5-6200-FE1A60B63E6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36427" y="968018"/>
                <a:ext cx="3044130" cy="113696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den>
                      </m:f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𝑊</m:t>
                          </m:r>
                        </m:num>
                        <m:den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den>
                      </m:f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" panose="020B0606030504020204" pitchFamily="34" charset="0"/>
                  <a:sym typeface="Wingdings" panose="05000000000000000000" pitchFamily="2" charset="2"/>
                </a:endParaRPr>
              </a:p>
            </p:txBody>
          </p:sp>
        </mc:Choice>
        <mc:Fallback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EC057A0E-A370-60A5-6200-FE1A60B63E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6427" y="968018"/>
                <a:ext cx="3044130" cy="11369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群組 1">
            <a:extLst>
              <a:ext uri="{FF2B5EF4-FFF2-40B4-BE49-F238E27FC236}">
                <a16:creationId xmlns:a16="http://schemas.microsoft.com/office/drawing/2014/main" id="{4C96E920-17D7-8A62-1EEE-EE9FE1FB5C0D}"/>
              </a:ext>
            </a:extLst>
          </p:cNvPr>
          <p:cNvGrpSpPr/>
          <p:nvPr/>
        </p:nvGrpSpPr>
        <p:grpSpPr>
          <a:xfrm>
            <a:off x="7167068" y="968018"/>
            <a:ext cx="3995475" cy="4888306"/>
            <a:chOff x="6163994" y="1727659"/>
            <a:chExt cx="3392786" cy="4150942"/>
          </a:xfrm>
        </p:grpSpPr>
        <p:pic>
          <p:nvPicPr>
            <p:cNvPr id="4" name="Picture 5">
              <a:extLst>
                <a:ext uri="{FF2B5EF4-FFF2-40B4-BE49-F238E27FC236}">
                  <a16:creationId xmlns:a16="http://schemas.microsoft.com/office/drawing/2014/main" id="{B648EBE6-BDF1-82DC-4FEF-08115F3095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1520" t="20780" r="26323" b="15891"/>
            <a:stretch/>
          </p:blipFill>
          <p:spPr>
            <a:xfrm>
              <a:off x="6511173" y="2447087"/>
              <a:ext cx="3045607" cy="3431514"/>
            </a:xfrm>
            <a:prstGeom prst="rect">
              <a:avLst/>
            </a:prstGeom>
          </p:spPr>
        </p:pic>
        <p:sp>
          <p:nvSpPr>
            <p:cNvPr id="5" name="矩形 5">
              <a:extLst>
                <a:ext uri="{FF2B5EF4-FFF2-40B4-BE49-F238E27FC236}">
                  <a16:creationId xmlns:a16="http://schemas.microsoft.com/office/drawing/2014/main" id="{F72C292D-92A2-5B03-5744-7471B2CCE8C8}"/>
                </a:ext>
              </a:extLst>
            </p:cNvPr>
            <p:cNvSpPr/>
            <p:nvPr/>
          </p:nvSpPr>
          <p:spPr>
            <a:xfrm>
              <a:off x="6163994" y="1915355"/>
              <a:ext cx="744849" cy="3136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" panose="020B0606030504020204" pitchFamily="34" charset="0"/>
                </a:rPr>
                <a:t>水銀燈</a:t>
              </a:r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endParaRPr>
            </a:p>
          </p:txBody>
        </p:sp>
        <p:sp>
          <p:nvSpPr>
            <p:cNvPr id="6" name="矩形 6">
              <a:extLst>
                <a:ext uri="{FF2B5EF4-FFF2-40B4-BE49-F238E27FC236}">
                  <a16:creationId xmlns:a16="http://schemas.microsoft.com/office/drawing/2014/main" id="{BE54157B-7EC4-B3CF-8CC9-7D75BCDD127A}"/>
                </a:ext>
              </a:extLst>
            </p:cNvPr>
            <p:cNvSpPr/>
            <p:nvPr/>
          </p:nvSpPr>
          <p:spPr>
            <a:xfrm>
              <a:off x="7661551" y="1727659"/>
              <a:ext cx="744850" cy="3136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" panose="020B0606030504020204" pitchFamily="34" charset="0"/>
                </a:rPr>
                <a:t>單色儀</a:t>
              </a:r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endParaRPr>
            </a:p>
          </p:txBody>
        </p:sp>
        <p:sp>
          <p:nvSpPr>
            <p:cNvPr id="7" name="矩形 7">
              <a:extLst>
                <a:ext uri="{FF2B5EF4-FFF2-40B4-BE49-F238E27FC236}">
                  <a16:creationId xmlns:a16="http://schemas.microsoft.com/office/drawing/2014/main" id="{3CEB963E-4D76-5B98-142B-48878264C7EC}"/>
                </a:ext>
              </a:extLst>
            </p:cNvPr>
            <p:cNvSpPr/>
            <p:nvPr/>
          </p:nvSpPr>
          <p:spPr>
            <a:xfrm>
              <a:off x="8770841" y="2020520"/>
              <a:ext cx="744849" cy="3136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" panose="020B0606030504020204" pitchFamily="34" charset="0"/>
                </a:rPr>
                <a:t>光電池</a:t>
              </a:r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endParaRPr>
            </a:p>
          </p:txBody>
        </p:sp>
        <p:cxnSp>
          <p:nvCxnSpPr>
            <p:cNvPr id="8" name="直線單箭頭接點 8">
              <a:extLst>
                <a:ext uri="{FF2B5EF4-FFF2-40B4-BE49-F238E27FC236}">
                  <a16:creationId xmlns:a16="http://schemas.microsoft.com/office/drawing/2014/main" id="{F23482FA-98D1-5206-B9C5-1C937A5CD83B}"/>
                </a:ext>
              </a:extLst>
            </p:cNvPr>
            <p:cNvCxnSpPr/>
            <p:nvPr/>
          </p:nvCxnSpPr>
          <p:spPr>
            <a:xfrm>
              <a:off x="6559849" y="2242089"/>
              <a:ext cx="391468" cy="70449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線單箭頭接點 9">
              <a:extLst>
                <a:ext uri="{FF2B5EF4-FFF2-40B4-BE49-F238E27FC236}">
                  <a16:creationId xmlns:a16="http://schemas.microsoft.com/office/drawing/2014/main" id="{9C82D2A0-0818-8617-EC56-46BCAAB18C2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76849" y="2037162"/>
              <a:ext cx="379528" cy="78085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單箭頭接點 10">
              <a:extLst>
                <a:ext uri="{FF2B5EF4-FFF2-40B4-BE49-F238E27FC236}">
                  <a16:creationId xmlns:a16="http://schemas.microsoft.com/office/drawing/2014/main" id="{E6C879BF-79BD-9DD8-B137-321FEE5AB4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07847" y="2313380"/>
              <a:ext cx="895443" cy="85327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C73D8A52-DA5A-6C5F-651E-B1A26555921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70039" y="2037164"/>
                <a:ext cx="6583500" cy="35972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kumimoji="1"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水銀燈：汞的</a:t>
                </a:r>
                <a:r>
                  <a:rPr kumimoji="1" lang="zh-TW" altLang="en-US" sz="2000" dirty="0">
                    <a:solidFill>
                      <a:schemeClr val="tx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發射</a:t>
                </a:r>
                <a:r>
                  <a:rPr kumimoji="1"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光譜線</a:t>
                </a:r>
                <a:br>
                  <a:rPr kumimoji="1" lang="en-US" altLang="zh-TW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</a:br>
                <a:r>
                  <a:rPr kumimoji="1"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（例如：</a:t>
                </a:r>
                <a:r>
                  <a:rPr kumimoji="1" lang="en-US" altLang="zh-TW" sz="2000" dirty="0">
                    <a:ea typeface="Microsoft JhengHei" panose="020B0604030504040204" pitchFamily="34" charset="-120"/>
                  </a:rPr>
                  <a:t> 365 nm</a:t>
                </a:r>
                <a:r>
                  <a:rPr kumimoji="1" lang="zh-TW" altLang="en-US" sz="2000" dirty="0">
                    <a:ea typeface="Microsoft JhengHei" panose="020B0604030504040204" pitchFamily="34" charset="-120"/>
                  </a:rPr>
                  <a:t>、</a:t>
                </a:r>
                <a:r>
                  <a:rPr kumimoji="1" lang="en-US" altLang="zh-TW" sz="2000" dirty="0">
                    <a:ea typeface="Microsoft JhengHei" panose="020B0604030504040204" pitchFamily="34" charset="-120"/>
                  </a:rPr>
                  <a:t>404 nm</a:t>
                </a:r>
                <a:r>
                  <a:rPr kumimoji="1" lang="zh-TW" altLang="en-US" sz="2000" dirty="0">
                    <a:ea typeface="Microsoft JhengHei" panose="020B0604030504040204" pitchFamily="34" charset="-120"/>
                  </a:rPr>
                  <a:t> 、 </a:t>
                </a:r>
                <a:r>
                  <a:rPr kumimoji="1" lang="en-US" altLang="zh-TW" sz="2000" dirty="0">
                    <a:ea typeface="Microsoft JhengHei" panose="020B0604030504040204" pitchFamily="34" charset="-120"/>
                  </a:rPr>
                  <a:t>435 nm</a:t>
                </a:r>
                <a:r>
                  <a:rPr kumimoji="1" lang="zh-TW" altLang="en-US" sz="2000" dirty="0">
                    <a:ea typeface="Microsoft JhengHei" panose="020B0604030504040204" pitchFamily="34" charset="-120"/>
                  </a:rPr>
                  <a:t> 、 </a:t>
                </a:r>
                <a:r>
                  <a:rPr kumimoji="1" lang="en-US" altLang="zh-TW" sz="2000" dirty="0">
                    <a:ea typeface="Microsoft JhengHei" panose="020B0604030504040204" pitchFamily="34" charset="-120"/>
                  </a:rPr>
                  <a:t>546 nm</a:t>
                </a:r>
                <a:r>
                  <a:rPr kumimoji="1"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）</a:t>
                </a:r>
                <a:endParaRPr kumimoji="1" lang="en-US" altLang="zh-TW" sz="20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r>
                  <a:rPr kumimoji="1"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單色儀：選擇特定的</a:t>
                </a:r>
                <a:r>
                  <a:rPr kumimoji="1" lang="en-US" altLang="zh-TW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kumimoji="1" lang="en-HK" altLang="zh-TW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 </a:t>
                </a:r>
                <a:r>
                  <a:rPr kumimoji="1"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值</a:t>
                </a:r>
                <a:endParaRPr kumimoji="1" lang="en-HK" altLang="zh-TW" sz="20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r>
                  <a:rPr kumimoji="1"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光電池：內有銫片發射光電子</a:t>
                </a:r>
                <a:endParaRPr kumimoji="1" lang="en-HK" altLang="zh-TW" sz="20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r>
                  <a:rPr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電腦掃瞄不同外加</a:t>
                </a:r>
                <a:r>
                  <a:rPr lang="zh-TW" altLang="en-US" sz="2000" dirty="0">
                    <a:solidFill>
                      <a:schemeClr val="tx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電勢差對</a:t>
                </a:r>
                <a:r>
                  <a:rPr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應的電流，</a:t>
                </a:r>
                <a:r>
                  <a:rPr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  <a:sym typeface="Wingdings" panose="05000000000000000000" pitchFamily="2" charset="2"/>
                  </a:rPr>
                  <a:t>繪製</a:t>
                </a:r>
                <a:r>
                  <a:rPr 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  <a:sym typeface="Wingdings" panose="05000000000000000000" pitchFamily="2" charset="2"/>
                  </a:rPr>
                  <a:t> </a:t>
                </a:r>
                <a:r>
                  <a:rPr lang="en-US" sz="2000" i="1" dirty="0">
                    <a:ea typeface="Microsoft JhengHei" panose="020B0604030504040204" pitchFamily="34" charset="-120"/>
                    <a:cs typeface="Times New Roman" panose="02020603050405020304" pitchFamily="18" charset="0"/>
                    <a:sym typeface="Wingdings" panose="05000000000000000000" pitchFamily="2" charset="2"/>
                  </a:rPr>
                  <a:t>I-V</a:t>
                </a:r>
                <a:r>
                  <a:rPr 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  <a:sym typeface="Wingdings" panose="05000000000000000000" pitchFamily="2" charset="2"/>
                  </a:rPr>
                  <a:t> </a:t>
                </a:r>
                <a:r>
                  <a:rPr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  <a:sym typeface="Wingdings" panose="05000000000000000000" pitchFamily="2" charset="2"/>
                  </a:rPr>
                  <a:t>線圖</a:t>
                </a:r>
                <a:r>
                  <a:rPr 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  <a:sym typeface="Wingdings" panose="05000000000000000000" pitchFamily="2" charset="2"/>
                  </a:rPr>
                  <a:t> </a:t>
                </a:r>
                <a:endParaRPr lang="en-US" sz="20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  <a:p>
                <a:r>
                  <a:rPr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從線圖中，</a:t>
                </a:r>
                <a:r>
                  <a:rPr lang="zh-TW" altLang="en-US" sz="2000" dirty="0">
                    <a:solidFill>
                      <a:srgbClr val="FF0000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求不同</a:t>
                </a:r>
                <a:r>
                  <a:rPr lang="en-US" sz="2000" dirty="0">
                    <a:solidFill>
                      <a:srgbClr val="FF0000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 之</a:t>
                </a:r>
                <a:r>
                  <a:rPr lang="zh-TW" altLang="en-US" sz="2000" dirty="0">
                    <a:solidFill>
                      <a:srgbClr val="FF0000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下的</a:t>
                </a:r>
                <a:r>
                  <a:rPr lang="en-US" altLang="zh-TW" sz="2000" dirty="0">
                    <a:solidFill>
                      <a:srgbClr val="FF0000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altLang="zh-TW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sz="2000" dirty="0">
                  <a:solidFill>
                    <a:srgbClr val="FF00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  <a:p>
                <a:r>
                  <a:rPr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以</a:t>
                </a:r>
                <a:r>
                  <a:rPr 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altLang="zh-TW" sz="20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 </a:t>
                </a:r>
                <a:r>
                  <a:rPr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對</a:t>
                </a:r>
                <a:r>
                  <a:rPr 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 </a:t>
                </a:r>
                <a:r>
                  <a:rPr lang="zh-TW" alt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作圖</a:t>
                </a:r>
                <a:endParaRPr lang="en-US" sz="2000" dirty="0"/>
              </a:p>
              <a:p>
                <a:pPr lvl="1"/>
                <a:r>
                  <a:rPr lang="zh-TW" altLang="en-US" sz="16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  <a:sym typeface="Wingdings" pitchFamily="2" charset="2"/>
                  </a:rPr>
                  <a:t>普朗克常數 </a:t>
                </a:r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sz="1600" i="1" dirty="0">
                    <a:cs typeface="Times New Roman" panose="02020603050405020304" pitchFamily="18" charset="0"/>
                  </a:rPr>
                  <a:t> </a:t>
                </a:r>
                <a:r>
                  <a:rPr lang="en-US" sz="1600" dirty="0">
                    <a:cs typeface="Times New Roman" panose="02020603050405020304" pitchFamily="18" charset="0"/>
                  </a:rPr>
                  <a:t>= </a:t>
                </a:r>
                <a:r>
                  <a:rPr lang="zh-TW" altLang="en-US" sz="16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斜率</a:t>
                </a:r>
                <a:r>
                  <a:rPr lang="en-US" sz="1600" dirty="0">
                    <a:cs typeface="Times New Roman" panose="02020603050405020304" pitchFamily="18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en-US" altLang="zh-HK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𝑒</m:t>
                    </m:r>
                  </m:oMath>
                </a14:m>
                <a:endParaRPr lang="en-US" altLang="zh-HK" sz="1600" dirty="0">
                  <a:cs typeface="Times New Roman" panose="02020603050405020304" pitchFamily="18" charset="0"/>
                </a:endParaRPr>
              </a:p>
              <a:p>
                <a:pPr lvl="1"/>
                <a:r>
                  <a:rPr lang="zh-TW" altLang="en-US" sz="16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  <a:sym typeface="Wingdings" pitchFamily="2" charset="2"/>
                  </a:rPr>
                  <a:t>逸出功 </a:t>
                </a:r>
                <a14:m>
                  <m:oMath xmlns:m="http://schemas.openxmlformats.org/officeDocument/2006/math">
                    <m:r>
                      <a:rPr lang="en-US" altLang="zh-HK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𝑊</m:t>
                    </m:r>
                    <m:r>
                      <a:rPr lang="en-US" altLang="zh-HK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/</m:t>
                    </m:r>
                    <m:r>
                      <a:rPr lang="en-US" altLang="zh-HK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𝑒</m:t>
                    </m:r>
                  </m:oMath>
                </a14:m>
                <a:r>
                  <a:rPr lang="en-US" sz="1600" dirty="0">
                    <a:cs typeface="Times New Roman" panose="02020603050405020304" pitchFamily="18" charset="0"/>
                  </a:rPr>
                  <a:t> </a:t>
                </a:r>
                <a:r>
                  <a:rPr lang="zh-TW" altLang="en-US" sz="16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（以</a:t>
                </a:r>
                <a:r>
                  <a:rPr lang="en-US" sz="1600" dirty="0">
                    <a:cs typeface="Times New Roman" panose="02020603050405020304" pitchFamily="18" charset="0"/>
                  </a:rPr>
                  <a:t> eV </a:t>
                </a:r>
                <a:r>
                  <a:rPr lang="zh-TW" altLang="en-US" sz="16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作單位）</a:t>
                </a:r>
                <a:r>
                  <a:rPr lang="en-US" sz="1600" dirty="0">
                    <a:cs typeface="Times New Roman" panose="02020603050405020304" pitchFamily="18" charset="0"/>
                  </a:rPr>
                  <a:t>= </a:t>
                </a:r>
                <a:r>
                  <a:rPr lang="en-US" sz="1600" dirty="0">
                    <a:solidFill>
                      <a:schemeClr val="tx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│</a:t>
                </a:r>
                <a:r>
                  <a:rPr lang="en-US" altLang="zh-HK" sz="1600" dirty="0">
                    <a:solidFill>
                      <a:schemeClr val="tx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y</a:t>
                </a:r>
                <a:r>
                  <a:rPr lang="zh-TW" altLang="en-US" sz="1600" dirty="0">
                    <a:solidFill>
                      <a:schemeClr val="tx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  <a:sym typeface="Wingdings" pitchFamily="2" charset="2"/>
                  </a:rPr>
                  <a:t>截距</a:t>
                </a:r>
                <a:r>
                  <a:rPr lang="en-US" sz="1600" dirty="0">
                    <a:solidFill>
                      <a:schemeClr val="tx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│</a:t>
                </a:r>
                <a:br>
                  <a:rPr lang="en-US" sz="2000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</a:br>
                <a:endParaRPr lang="en-US" sz="20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C73D8A52-DA5A-6C5F-651E-B1A2655592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039" y="2037164"/>
                <a:ext cx="6583500" cy="3597240"/>
              </a:xfrm>
              <a:prstGeom prst="rect">
                <a:avLst/>
              </a:prstGeom>
              <a:blipFill>
                <a:blip r:embed="rId4"/>
                <a:stretch>
                  <a:fillRect l="-771" t="-140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Google Shape;588;p15">
            <a:extLst>
              <a:ext uri="{FF2B5EF4-FFF2-40B4-BE49-F238E27FC236}">
                <a16:creationId xmlns:a16="http://schemas.microsoft.com/office/drawing/2014/main" id="{A9304DC4-E83F-62F0-3145-AEAC29CECA9D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5938169" y="4473138"/>
            <a:ext cx="1241910" cy="18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矩形 7">
            <a:extLst>
              <a:ext uri="{FF2B5EF4-FFF2-40B4-BE49-F238E27FC236}">
                <a16:creationId xmlns:a16="http://schemas.microsoft.com/office/drawing/2014/main" id="{39354D43-02C6-0053-9894-D03E08807835}"/>
              </a:ext>
            </a:extLst>
          </p:cNvPr>
          <p:cNvSpPr/>
          <p:nvPr/>
        </p:nvSpPr>
        <p:spPr>
          <a:xfrm>
            <a:off x="11095401" y="4666139"/>
            <a:ext cx="1188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連接至電腦</a:t>
            </a:r>
            <a:endParaRPr lang="en-US" sz="1400" dirty="0"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80B6D05-2B57-5814-4BD5-24CAB90769E7}"/>
              </a:ext>
            </a:extLst>
          </p:cNvPr>
          <p:cNvCxnSpPr>
            <a:cxnSpLocks/>
          </p:cNvCxnSpPr>
          <p:nvPr/>
        </p:nvCxnSpPr>
        <p:spPr>
          <a:xfrm>
            <a:off x="11095401" y="4973916"/>
            <a:ext cx="39364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5E2C915-9B59-5E86-83FC-52AC22D51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9603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實驗結果</a:t>
            </a:r>
            <a:endParaRPr lang="en-US" dirty="0"/>
          </a:p>
        </p:txBody>
      </p:sp>
      <p:sp>
        <p:nvSpPr>
          <p:cNvPr id="4" name="Rectangle: Rounded Corners 4">
            <a:extLst>
              <a:ext uri="{FF2B5EF4-FFF2-40B4-BE49-F238E27FC236}">
                <a16:creationId xmlns:a16="http://schemas.microsoft.com/office/drawing/2014/main" id="{8D2D07CC-F6E6-6DFE-0EF3-509BE27B005E}"/>
              </a:ext>
            </a:extLst>
          </p:cNvPr>
          <p:cNvSpPr/>
          <p:nvPr/>
        </p:nvSpPr>
        <p:spPr>
          <a:xfrm>
            <a:off x="241821" y="779053"/>
            <a:ext cx="9986765" cy="5412947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graphicFrame>
        <p:nvGraphicFramePr>
          <p:cNvPr id="5" name="Chart 1">
            <a:extLst>
              <a:ext uri="{FF2B5EF4-FFF2-40B4-BE49-F238E27FC236}">
                <a16:creationId xmlns:a16="http://schemas.microsoft.com/office/drawing/2014/main" id="{50655862-B115-884C-FF54-80A9318049C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5905732"/>
              </p:ext>
            </p:extLst>
          </p:nvPr>
        </p:nvGraphicFramePr>
        <p:xfrm>
          <a:off x="5390441" y="3428162"/>
          <a:ext cx="4710684" cy="2513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2">
            <a:extLst>
              <a:ext uri="{FF2B5EF4-FFF2-40B4-BE49-F238E27FC236}">
                <a16:creationId xmlns:a16="http://schemas.microsoft.com/office/drawing/2014/main" id="{606B4E75-5001-84A5-035F-FE88255B36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0893521"/>
              </p:ext>
            </p:extLst>
          </p:nvPr>
        </p:nvGraphicFramePr>
        <p:xfrm>
          <a:off x="520380" y="3367808"/>
          <a:ext cx="4710686" cy="2668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3">
            <a:extLst>
              <a:ext uri="{FF2B5EF4-FFF2-40B4-BE49-F238E27FC236}">
                <a16:creationId xmlns:a16="http://schemas.microsoft.com/office/drawing/2014/main" id="{4D6E4A15-707E-D49E-B6C1-C21AA59DA97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8485178"/>
              </p:ext>
            </p:extLst>
          </p:nvPr>
        </p:nvGraphicFramePr>
        <p:xfrm>
          <a:off x="5390441" y="779053"/>
          <a:ext cx="4710685" cy="2648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4">
            <a:extLst>
              <a:ext uri="{FF2B5EF4-FFF2-40B4-BE49-F238E27FC236}">
                <a16:creationId xmlns:a16="http://schemas.microsoft.com/office/drawing/2014/main" id="{14E11F69-EB77-A40E-137E-C4B3052A5A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7614064"/>
              </p:ext>
            </p:extLst>
          </p:nvPr>
        </p:nvGraphicFramePr>
        <p:xfrm>
          <a:off x="520379" y="782952"/>
          <a:ext cx="4710687" cy="2645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文字方塊 8">
            <a:extLst>
              <a:ext uri="{FF2B5EF4-FFF2-40B4-BE49-F238E27FC236}">
                <a16:creationId xmlns:a16="http://schemas.microsoft.com/office/drawing/2014/main" id="{4D5D5F9E-0351-9D60-85A4-1D3ED4169014}"/>
              </a:ext>
            </a:extLst>
          </p:cNvPr>
          <p:cNvSpPr txBox="1"/>
          <p:nvPr/>
        </p:nvSpPr>
        <p:spPr>
          <a:xfrm>
            <a:off x="1055010" y="308965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遏止電勢</a:t>
            </a:r>
            <a:endParaRPr lang="en-US" sz="1600" dirty="0"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cxnSp>
        <p:nvCxnSpPr>
          <p:cNvPr id="10" name="直線單箭頭接點 9">
            <a:extLst>
              <a:ext uri="{FF2B5EF4-FFF2-40B4-BE49-F238E27FC236}">
                <a16:creationId xmlns:a16="http://schemas.microsoft.com/office/drawing/2014/main" id="{4AD6CA00-E188-2032-B369-77EAE943E2AA}"/>
              </a:ext>
            </a:extLst>
          </p:cNvPr>
          <p:cNvCxnSpPr/>
          <p:nvPr/>
        </p:nvCxnSpPr>
        <p:spPr>
          <a:xfrm flipV="1">
            <a:off x="1557712" y="2814998"/>
            <a:ext cx="0" cy="34984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48D210FF-717A-B693-8F68-EFD8F9C28431}"/>
              </a:ext>
            </a:extLst>
          </p:cNvPr>
          <p:cNvSpPr txBox="1"/>
          <p:nvPr/>
        </p:nvSpPr>
        <p:spPr>
          <a:xfrm>
            <a:off x="6313691" y="313619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遏止電勢</a:t>
            </a:r>
            <a:endParaRPr lang="en-US" sz="1600" dirty="0"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49792616-A4E4-F478-4F88-C29EB253072B}"/>
              </a:ext>
            </a:extLst>
          </p:cNvPr>
          <p:cNvCxnSpPr>
            <a:cxnSpLocks/>
          </p:cNvCxnSpPr>
          <p:nvPr/>
        </p:nvCxnSpPr>
        <p:spPr>
          <a:xfrm flipV="1">
            <a:off x="6813589" y="2885853"/>
            <a:ext cx="0" cy="31777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39AE929A-C741-2031-37CF-E35787950FA2}"/>
              </a:ext>
            </a:extLst>
          </p:cNvPr>
          <p:cNvSpPr txBox="1"/>
          <p:nvPr/>
        </p:nvSpPr>
        <p:spPr>
          <a:xfrm>
            <a:off x="1458714" y="580760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遏止電勢</a:t>
            </a:r>
            <a:endParaRPr lang="en-US" sz="1600" dirty="0"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7B4499C2-ED81-0741-E026-5C782BE34264}"/>
              </a:ext>
            </a:extLst>
          </p:cNvPr>
          <p:cNvCxnSpPr>
            <a:cxnSpLocks/>
          </p:cNvCxnSpPr>
          <p:nvPr/>
        </p:nvCxnSpPr>
        <p:spPr>
          <a:xfrm flipV="1">
            <a:off x="1961416" y="5468906"/>
            <a:ext cx="0" cy="37958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15F7C47B-74D4-E363-366A-5606A89605E0}"/>
              </a:ext>
            </a:extLst>
          </p:cNvPr>
          <p:cNvSpPr txBox="1"/>
          <p:nvPr/>
        </p:nvSpPr>
        <p:spPr>
          <a:xfrm>
            <a:off x="6800529" y="573113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遏止電勢</a:t>
            </a:r>
            <a:endParaRPr lang="en-US" sz="1600" dirty="0"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cxnSp>
        <p:nvCxnSpPr>
          <p:cNvPr id="16" name="直線單箭頭接點 15">
            <a:extLst>
              <a:ext uri="{FF2B5EF4-FFF2-40B4-BE49-F238E27FC236}">
                <a16:creationId xmlns:a16="http://schemas.microsoft.com/office/drawing/2014/main" id="{B8C4533C-2C96-F872-4756-0DEF2C5FF90F}"/>
              </a:ext>
            </a:extLst>
          </p:cNvPr>
          <p:cNvCxnSpPr/>
          <p:nvPr/>
        </p:nvCxnSpPr>
        <p:spPr>
          <a:xfrm flipV="1">
            <a:off x="7303231" y="5481833"/>
            <a:ext cx="0" cy="28919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oogle Shape;648;p19">
            <a:extLst>
              <a:ext uri="{FF2B5EF4-FFF2-40B4-BE49-F238E27FC236}">
                <a16:creationId xmlns:a16="http://schemas.microsoft.com/office/drawing/2014/main" id="{DC1A16E8-69E4-59D5-C2BB-84AB73491D1E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709900" y="4139054"/>
            <a:ext cx="1240279" cy="175793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119625-91FE-9A06-9F0A-B6E915C47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9174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7F2FA-4C9E-A875-C288-3977CF19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數據分析</a:t>
            </a:r>
            <a:endParaRPr kumimoji="1" lang="en-HK" altLang="zh-TW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表格 8">
                <a:extLst>
                  <a:ext uri="{FF2B5EF4-FFF2-40B4-BE49-F238E27FC236}">
                    <a16:creationId xmlns:a16="http://schemas.microsoft.com/office/drawing/2014/main" id="{B1300E3E-2BC9-D4E7-CD9D-3E635A9424E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1623400"/>
                  </p:ext>
                </p:extLst>
              </p:nvPr>
            </p:nvGraphicFramePr>
            <p:xfrm>
              <a:off x="570569" y="863504"/>
              <a:ext cx="3472039" cy="163934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91036">
                      <a:extLst>
                        <a:ext uri="{9D8B030D-6E8A-4147-A177-3AD203B41FA5}">
                          <a16:colId xmlns:a16="http://schemas.microsoft.com/office/drawing/2014/main" val="1158317663"/>
                        </a:ext>
                      </a:extLst>
                    </a:gridCol>
                    <a:gridCol w="1681003">
                      <a:extLst>
                        <a:ext uri="{9D8B030D-6E8A-4147-A177-3AD203B41FA5}">
                          <a16:colId xmlns:a16="http://schemas.microsoft.com/office/drawing/2014/main" val="16526491"/>
                        </a:ext>
                      </a:extLst>
                    </a:gridCol>
                  </a:tblGrid>
                  <a:tr h="35542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TW" altLang="en-US" sz="1600" b="0" dirty="0">
                              <a:solidFill>
                                <a:schemeClr val="tx1"/>
                              </a:solidFill>
                              <a:latin typeface="Microsoft JhengHei" panose="020B0604030504040204" pitchFamily="34" charset="-120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頻率</a:t>
                          </a:r>
                          <a:r>
                            <a:rPr lang="en-US" altLang="zh-TW" sz="1600" b="0" dirty="0">
                              <a:solidFill>
                                <a:schemeClr val="tx1"/>
                              </a:solidFill>
                              <a:latin typeface="Microsoft JhengHei" panose="020B0604030504040204" pitchFamily="34" charset="-120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TW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Microsoft JhengHei" panose="020B0604030504040204" pitchFamily="34" charset="-120"/>
                                  <a:cs typeface="Times New Roman" panose="02020603050405020304" pitchFamily="18" charset="0"/>
                                </a:rPr>
                                <m:t>𝑓</m:t>
                              </m:r>
                            </m:oMath>
                          </a14:m>
                          <a:r>
                            <a:rPr lang="en-US" altLang="zh-TW" sz="1600" b="0" dirty="0">
                              <a:solidFill>
                                <a:schemeClr val="tx1"/>
                              </a:solidFill>
                              <a:latin typeface="Microsoft JhengHei" panose="020B0604030504040204" pitchFamily="34" charset="-120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altLang="zh-TW" sz="1600" b="0" dirty="0">
                              <a:solidFill>
                                <a:schemeClr val="tx1"/>
                              </a:solidFill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en-US" sz="1600" b="0" i="0" u="none" strike="noStrike" baseline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10</a:t>
                          </a:r>
                          <a:r>
                            <a:rPr lang="en-US" sz="1600" b="0" i="0" u="none" strike="noStrike" baseline="300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14</a:t>
                          </a:r>
                          <a:r>
                            <a:rPr lang="en-US" altLang="zh-TW" sz="1600" b="0" i="0" u="none" strike="noStrike" baseline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altLang="zh-TW" sz="1600" b="0" dirty="0">
                              <a:solidFill>
                                <a:schemeClr val="tx1"/>
                              </a:solidFill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Hz)</a:t>
                          </a:r>
                          <a:endParaRPr lang="en-US" sz="1600" b="0" dirty="0">
                            <a:solidFill>
                              <a:schemeClr val="tx1"/>
                            </a:solidFill>
                            <a:latin typeface="+mn-lt"/>
                            <a:ea typeface="Microsoft JhengHei" panose="020B0604030504040204" pitchFamily="34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101543" marR="101543" marT="50772" marB="5077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TW" altLang="en-US" sz="1600" b="0" dirty="0">
                              <a:solidFill>
                                <a:schemeClr val="tx1"/>
                              </a:solidFill>
                              <a:latin typeface="Microsoft JhengHei" panose="020B0604030504040204" pitchFamily="34" charset="-120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遏止電勢</a:t>
                          </a:r>
                          <a:r>
                            <a:rPr lang="en-US" sz="1600" b="0" baseline="0" dirty="0">
                              <a:solidFill>
                                <a:schemeClr val="tx1"/>
                              </a:solidFill>
                              <a:latin typeface="Microsoft JhengHei" panose="020B0604030504040204" pitchFamily="34" charset="-120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0" i="1" baseline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Microsoft JhengHei" panose="020B0604030504040204" pitchFamily="34" charset="-12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0" i="1" baseline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Microsoft JhengHei" panose="020B0604030504040204" pitchFamily="34" charset="-120"/>
                                      <a:cs typeface="Times New Roman" panose="020206030504050203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sz="1600" b="0" i="1" baseline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Microsoft JhengHei" panose="020B0604030504040204" pitchFamily="34" charset="-12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TW" sz="1600" b="0" baseline="0" dirty="0">
                              <a:solidFill>
                                <a:schemeClr val="tx1"/>
                              </a:solidFill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(V)</a:t>
                          </a:r>
                          <a:endParaRPr lang="en-US" sz="1600" b="0" dirty="0">
                            <a:solidFill>
                              <a:schemeClr val="tx1"/>
                            </a:solidFill>
                            <a:latin typeface="+mn-lt"/>
                            <a:ea typeface="Microsoft JhengHei" panose="020B0604030504040204" pitchFamily="34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101543" marR="101543" marT="50772" marB="5077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0022840"/>
                      </a:ext>
                    </a:extLst>
                  </a:tr>
                  <a:tr h="320981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5.49</a:t>
                          </a:r>
                        </a:p>
                      </a:txBody>
                      <a:tcPr marL="10577" marR="10577" marT="10577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0.6</a:t>
                          </a:r>
                        </a:p>
                      </a:txBody>
                      <a:tcPr marL="10577" marR="10577" marT="10577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42789717"/>
                      </a:ext>
                    </a:extLst>
                  </a:tr>
                  <a:tr h="320981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6.9</a:t>
                          </a:r>
                        </a:p>
                      </a:txBody>
                      <a:tcPr marL="10577" marR="10577" marT="10577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1.4</a:t>
                          </a:r>
                        </a:p>
                      </a:txBody>
                      <a:tcPr marL="10577" marR="10577" marT="10577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24176083"/>
                      </a:ext>
                    </a:extLst>
                  </a:tr>
                  <a:tr h="320981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7.43</a:t>
                          </a:r>
                        </a:p>
                      </a:txBody>
                      <a:tcPr marL="10577" marR="10577" marT="10577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1.5</a:t>
                          </a:r>
                        </a:p>
                      </a:txBody>
                      <a:tcPr marL="10577" marR="10577" marT="10577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71963850"/>
                      </a:ext>
                    </a:extLst>
                  </a:tr>
                  <a:tr h="320981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8.22</a:t>
                          </a:r>
                        </a:p>
                      </a:txBody>
                      <a:tcPr marL="10577" marR="10577" marT="10577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1.75</a:t>
                          </a:r>
                        </a:p>
                      </a:txBody>
                      <a:tcPr marL="10577" marR="10577" marT="10577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788285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表格 8">
                <a:extLst>
                  <a:ext uri="{FF2B5EF4-FFF2-40B4-BE49-F238E27FC236}">
                    <a16:creationId xmlns:a16="http://schemas.microsoft.com/office/drawing/2014/main" id="{B1300E3E-2BC9-D4E7-CD9D-3E635A9424E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1623400"/>
                  </p:ext>
                </p:extLst>
              </p:nvPr>
            </p:nvGraphicFramePr>
            <p:xfrm>
              <a:off x="570569" y="863504"/>
              <a:ext cx="3472039" cy="163934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91036">
                      <a:extLst>
                        <a:ext uri="{9D8B030D-6E8A-4147-A177-3AD203B41FA5}">
                          <a16:colId xmlns:a16="http://schemas.microsoft.com/office/drawing/2014/main" val="1158317663"/>
                        </a:ext>
                      </a:extLst>
                    </a:gridCol>
                    <a:gridCol w="1681003">
                      <a:extLst>
                        <a:ext uri="{9D8B030D-6E8A-4147-A177-3AD203B41FA5}">
                          <a16:colId xmlns:a16="http://schemas.microsoft.com/office/drawing/2014/main" val="16526491"/>
                        </a:ext>
                      </a:extLst>
                    </a:gridCol>
                  </a:tblGrid>
                  <a:tr h="35542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01543" marR="101543" marT="50772" marB="5077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3571" r="-94366" b="-3928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01543" marR="101543" marT="50772" marB="5077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6767" t="-3571" r="-752" b="-3928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80022840"/>
                      </a:ext>
                    </a:extLst>
                  </a:tr>
                  <a:tr h="320981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5.49</a:t>
                          </a:r>
                        </a:p>
                      </a:txBody>
                      <a:tcPr marL="10577" marR="10577" marT="10577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0.6</a:t>
                          </a:r>
                        </a:p>
                      </a:txBody>
                      <a:tcPr marL="10577" marR="10577" marT="10577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42789717"/>
                      </a:ext>
                    </a:extLst>
                  </a:tr>
                  <a:tr h="320981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6.9</a:t>
                          </a:r>
                        </a:p>
                      </a:txBody>
                      <a:tcPr marL="10577" marR="10577" marT="10577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1.4</a:t>
                          </a:r>
                        </a:p>
                      </a:txBody>
                      <a:tcPr marL="10577" marR="10577" marT="10577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24176083"/>
                      </a:ext>
                    </a:extLst>
                  </a:tr>
                  <a:tr h="320981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7.43</a:t>
                          </a:r>
                        </a:p>
                      </a:txBody>
                      <a:tcPr marL="10577" marR="10577" marT="10577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1.5</a:t>
                          </a:r>
                        </a:p>
                      </a:txBody>
                      <a:tcPr marL="10577" marR="10577" marT="10577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71963850"/>
                      </a:ext>
                    </a:extLst>
                  </a:tr>
                  <a:tr h="320981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8.22</a:t>
                          </a:r>
                        </a:p>
                      </a:txBody>
                      <a:tcPr marL="10577" marR="10577" marT="10577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1.75</a:t>
                          </a:r>
                        </a:p>
                      </a:txBody>
                      <a:tcPr marL="10577" marR="10577" marT="10577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788285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字方塊 6">
                <a:extLst>
                  <a:ext uri="{FF2B5EF4-FFF2-40B4-BE49-F238E27FC236}">
                    <a16:creationId xmlns:a16="http://schemas.microsoft.com/office/drawing/2014/main" id="{EEDDAAF1-EB09-41CE-B152-7C370BF9C775}"/>
                  </a:ext>
                </a:extLst>
              </p:cNvPr>
              <p:cNvSpPr txBox="1"/>
              <p:nvPr/>
            </p:nvSpPr>
            <p:spPr>
              <a:xfrm>
                <a:off x="570570" y="4129933"/>
                <a:ext cx="3472039" cy="9233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v"/>
                </a:pPr>
                <a:r>
                  <a:rPr lang="zh-TW" altLang="en-US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使用金屬：銫</a:t>
                </a:r>
                <a:r>
                  <a:rPr lang="en-US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 (Cs)</a:t>
                </a:r>
                <a:br>
                  <a:rPr lang="en-US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𝑊</m:t>
                    </m:r>
                  </m:oMath>
                </a14:m>
                <a:r>
                  <a:rPr lang="en-US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 </a:t>
                </a:r>
                <a:r>
                  <a:rPr lang="zh-TW" altLang="en-US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的參考值</a:t>
                </a:r>
                <a:r>
                  <a:rPr lang="en-US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 </a:t>
                </a:r>
                <a:r>
                  <a:rPr lang="en-US" dirty="0"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= 2.1 eV</a:t>
                </a:r>
              </a:p>
              <a:p>
                <a:pPr marL="285750" indent="-285750">
                  <a:buFont typeface="Wingdings" panose="05000000000000000000" pitchFamily="2" charset="2"/>
                  <a:buChar char="v"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kumimoji="0" lang="en-US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 </a:t>
                </a:r>
                <a:r>
                  <a:rPr lang="zh-TW" altLang="en-US" dirty="0">
                    <a:solidFill>
                      <a:prstClr val="black"/>
                    </a:solidFill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的</a:t>
                </a:r>
                <a:r>
                  <a:rPr lang="zh-TW" altLang="en-US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參考值</a:t>
                </a:r>
                <a:r>
                  <a:rPr lang="en-US" dirty="0"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= </a:t>
                </a:r>
                <a:r>
                  <a:rPr lang="en-US" dirty="0">
                    <a:solidFill>
                      <a:schemeClr val="tx1"/>
                    </a:solidFill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6.63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×10</a:t>
                </a:r>
                <a:r>
                  <a:rPr kumimoji="0" lang="en-US" sz="1800" b="0" i="0" u="none" strike="noStrike" kern="120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-34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 J s</a:t>
                </a:r>
                <a:endParaRPr lang="en-US" dirty="0">
                  <a:solidFill>
                    <a:schemeClr val="tx1"/>
                  </a:solidFill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字方塊 6">
                <a:extLst>
                  <a:ext uri="{FF2B5EF4-FFF2-40B4-BE49-F238E27FC236}">
                    <a16:creationId xmlns:a16="http://schemas.microsoft.com/office/drawing/2014/main" id="{EEDDAAF1-EB09-41CE-B152-7C370BF9C7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570" y="4129933"/>
                <a:ext cx="3472039" cy="923330"/>
              </a:xfrm>
              <a:prstGeom prst="rect">
                <a:avLst/>
              </a:prstGeom>
              <a:blipFill>
                <a:blip r:embed="rId3"/>
                <a:stretch>
                  <a:fillRect l="-1460" t="-1351" b="-1081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Google Shape;257;p4">
            <a:extLst>
              <a:ext uri="{FF2B5EF4-FFF2-40B4-BE49-F238E27FC236}">
                <a16:creationId xmlns:a16="http://schemas.microsoft.com/office/drawing/2014/main" id="{D1AD0697-3EE5-BDCB-1793-C15904068BF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3732798" y="4489468"/>
            <a:ext cx="1235244" cy="150067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" name="圖表 8">
            <a:extLst>
              <a:ext uri="{FF2B5EF4-FFF2-40B4-BE49-F238E27FC236}">
                <a16:creationId xmlns:a16="http://schemas.microsoft.com/office/drawing/2014/main" id="{00000000-0008-0000-04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6011428"/>
              </p:ext>
            </p:extLst>
          </p:nvPr>
        </p:nvGraphicFramePr>
        <p:xfrm>
          <a:off x="5277853" y="765936"/>
          <a:ext cx="6505438" cy="51371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字方塊 6"/>
              <p:cNvSpPr txBox="1"/>
              <p:nvPr/>
            </p:nvSpPr>
            <p:spPr>
              <a:xfrm>
                <a:off x="570570" y="2724210"/>
                <a:ext cx="4399472" cy="1200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zh-TW" altLang="en-US" i="0" smtClean="0">
                        <a:latin typeface="Microsoft JhengHei" panose="020B0604030504040204" pitchFamily="34" charset="-120"/>
                        <a:ea typeface="Microsoft JhengHei" panose="020B0604030504040204" pitchFamily="34" charset="-120"/>
                      </a:rPr>
                      <m:t>斜</m:t>
                    </m:r>
                    <m:r>
                      <m:rPr>
                        <m:nor/>
                      </m:rPr>
                      <a:rPr lang="zh-TW" altLang="en-US" i="0">
                        <a:latin typeface="Microsoft JhengHei" panose="020B0604030504040204" pitchFamily="34" charset="-120"/>
                        <a:ea typeface="Microsoft JhengHei" panose="020B0604030504040204" pitchFamily="34" charset="-120"/>
                      </a:rPr>
                      <m:t>率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=0.424×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−14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TW" i="0" smtClean="0">
                        <a:ea typeface="Cambria Math" panose="020405030504060302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altLang="zh-TW" b="0" i="0" smtClean="0"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TW" b="0" i="0" smtClean="0">
                        <a:ea typeface="Cambria Math" panose="02040503050406030204" pitchFamily="18" charset="0"/>
                      </a:rPr>
                      <m:t>H</m:t>
                    </m:r>
                    <m:sSup>
                      <m:sSup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altLang="zh-TW" b="0" i="0" smtClean="0">
                            <a:ea typeface="Cambria Math" panose="02040503050406030204" pitchFamily="18" charset="0"/>
                          </a:rPr>
                          <m:t>z</m:t>
                        </m:r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endParaRPr lang="en-US" altLang="zh-TW" dirty="0"/>
              </a:p>
              <a:p>
                <a:pPr marL="36000"/>
                <a:r>
                  <a:rPr lang="en-US" b="0" dirty="0"/>
                  <a:t>        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=0.424×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−14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×1.6×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−19</m:t>
                        </m:r>
                      </m:sup>
                    </m:sSup>
                  </m:oMath>
                </a14:m>
                <a:endParaRPr lang="en-US" b="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US" b="0" dirty="0">
                    <a:ea typeface="Cambria Math" panose="02040503050406030204" pitchFamily="18" charset="0"/>
                  </a:rPr>
                  <a:t>            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6.79×</m:t>
                    </m:r>
                    <m:sSup>
                      <m:sSupPr>
                        <m:ctrlP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−34</m:t>
                        </m:r>
                      </m:sup>
                    </m:sSup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J</m:t>
                    </m:r>
                    <m:r>
                      <a:rPr lang="en-US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s</m:t>
                    </m:r>
                  </m:oMath>
                </a14:m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mtClean="0">
                            <a:solidFill>
                              <a:schemeClr val="tx1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zh-TW" altLang="en-US" dirty="0" smtClean="0">
                            <a:solidFill>
                              <a:schemeClr val="tx1"/>
                            </a:solidFill>
                            <a:latin typeface="Microsoft JhengHei" panose="020B0604030504040204" pitchFamily="34" charset="-120"/>
                            <a:ea typeface="Microsoft JhengHei" panose="020B0604030504040204" pitchFamily="34" charset="-120"/>
                            <a:cs typeface="Times New Roman" panose="02020603050405020304" pitchFamily="18" charset="0"/>
                          </a:rPr>
                          <m:t>截距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1.66 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eV</m:t>
                    </m:r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7" name="文字方塊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570" y="2724210"/>
                <a:ext cx="4399472" cy="1200457"/>
              </a:xfrm>
              <a:prstGeom prst="rect">
                <a:avLst/>
              </a:prstGeom>
              <a:blipFill>
                <a:blip r:embed="rId6"/>
                <a:stretch>
                  <a:fillRect l="-1153" t="-1042" b="-5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6549945" y="1956872"/>
            <a:ext cx="2201244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 sz="1800" b="0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r>
              <a:rPr lang="en-US" altLang="zh-HK" i="1" dirty="0"/>
              <a:t>V</a:t>
            </a:r>
            <a:r>
              <a:rPr lang="en-US" altLang="zh-HK" baseline="-25000" dirty="0"/>
              <a:t>0</a:t>
            </a:r>
            <a:r>
              <a:rPr lang="en-US" altLang="zh-HK" dirty="0"/>
              <a:t> = 0.4243 </a:t>
            </a:r>
            <a:r>
              <a:rPr lang="en-US" altLang="zh-HK" i="1" dirty="0"/>
              <a:t>f </a:t>
            </a:r>
            <a:r>
              <a:rPr lang="en-US" altLang="zh-HK" dirty="0"/>
              <a:t>- 1.6618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6418AA1-010B-78AD-4DF0-BC0EAE0B7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7948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AD36B-D8D3-9947-1B8E-6FED621F5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延伸討論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4" name="Google Shape;520;p12">
            <a:extLst>
              <a:ext uri="{FF2B5EF4-FFF2-40B4-BE49-F238E27FC236}">
                <a16:creationId xmlns:a16="http://schemas.microsoft.com/office/drawing/2014/main" id="{6D550535-5373-6AE0-D712-BA0C1E36CE8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612971" y="2050991"/>
            <a:ext cx="1428045" cy="207853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ounded Rectangular Callout 7">
            <a:extLst>
              <a:ext uri="{FF2B5EF4-FFF2-40B4-BE49-F238E27FC236}">
                <a16:creationId xmlns:a16="http://schemas.microsoft.com/office/drawing/2014/main" id="{5C022CE1-C278-F8DC-D2EA-E37605F0E80A}"/>
              </a:ext>
            </a:extLst>
          </p:cNvPr>
          <p:cNvSpPr/>
          <p:nvPr/>
        </p:nvSpPr>
        <p:spPr>
          <a:xfrm>
            <a:off x="3041870" y="2166944"/>
            <a:ext cx="6760800" cy="450000"/>
          </a:xfrm>
          <a:prstGeom prst="wedgeRoundRectCallout">
            <a:avLst>
              <a:gd name="adj1" fmla="val 56288"/>
              <a:gd name="adj2" fmla="val 5568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水銀燈發出的光包含可見光至紫外線的波長</a:t>
            </a:r>
            <a:endParaRPr lang="en-US" sz="2000" dirty="0">
              <a:solidFill>
                <a:sysClr val="windowText" lastClr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</a:endParaRPr>
          </a:p>
        </p:txBody>
      </p:sp>
      <p:pic>
        <p:nvPicPr>
          <p:cNvPr id="9" name="Google Shape;588;p15">
            <a:extLst>
              <a:ext uri="{FF2B5EF4-FFF2-40B4-BE49-F238E27FC236}">
                <a16:creationId xmlns:a16="http://schemas.microsoft.com/office/drawing/2014/main" id="{D19A3356-FC6D-562F-300C-43EB8869CA0F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10614500" y="3139472"/>
            <a:ext cx="896659" cy="129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ounded Rectangular Callout 10">
            <a:extLst>
              <a:ext uri="{FF2B5EF4-FFF2-40B4-BE49-F238E27FC236}">
                <a16:creationId xmlns:a16="http://schemas.microsoft.com/office/drawing/2014/main" id="{57B74C17-54EE-DF05-9DF9-5D9ADD4D5BAA}"/>
              </a:ext>
            </a:extLst>
          </p:cNvPr>
          <p:cNvSpPr/>
          <p:nvPr/>
        </p:nvSpPr>
        <p:spPr>
          <a:xfrm>
            <a:off x="3041870" y="3605984"/>
            <a:ext cx="6760800" cy="450000"/>
          </a:xfrm>
          <a:prstGeom prst="wedgeRoundRectCallout">
            <a:avLst>
              <a:gd name="adj1" fmla="val 58952"/>
              <a:gd name="adj2" fmla="val -8342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銫的逸出功較低，</a:t>
            </a:r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itchFamily="2" charset="2"/>
              </a:rPr>
              <a:t>更易產生光電效應</a:t>
            </a:r>
            <a:endParaRPr lang="en-US" sz="2000" dirty="0">
              <a:solidFill>
                <a:sysClr val="windowText" lastClr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</a:endParaRPr>
          </a:p>
        </p:txBody>
      </p:sp>
      <p:sp>
        <p:nvSpPr>
          <p:cNvPr id="13" name="Rounded Rectangular Callout 12">
            <a:extLst>
              <a:ext uri="{FF2B5EF4-FFF2-40B4-BE49-F238E27FC236}">
                <a16:creationId xmlns:a16="http://schemas.microsoft.com/office/drawing/2014/main" id="{D1F9B07E-FE58-F978-2565-4354B30FA65F}"/>
              </a:ext>
            </a:extLst>
          </p:cNvPr>
          <p:cNvSpPr/>
          <p:nvPr/>
        </p:nvSpPr>
        <p:spPr>
          <a:xfrm>
            <a:off x="3041870" y="4962273"/>
            <a:ext cx="6760800" cy="450000"/>
          </a:xfrm>
          <a:prstGeom prst="wedgeRoundRectCallout">
            <a:avLst>
              <a:gd name="adj1" fmla="val 61310"/>
              <a:gd name="adj2" fmla="val -59812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從線圖對遏止電勢的判斷、銫片受污染等等</a:t>
            </a:r>
            <a:endParaRPr lang="en-US" sz="2000" dirty="0">
              <a:solidFill>
                <a:sysClr val="windowText" lastClr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</a:endParaRPr>
          </a:p>
        </p:txBody>
      </p:sp>
      <p:sp>
        <p:nvSpPr>
          <p:cNvPr id="14" name="圓角矩形圖說文字 13"/>
          <p:cNvSpPr/>
          <p:nvPr/>
        </p:nvSpPr>
        <p:spPr>
          <a:xfrm>
            <a:off x="3041870" y="1440966"/>
            <a:ext cx="6760800" cy="450000"/>
          </a:xfrm>
          <a:prstGeom prst="wedgeRoundRectCallout">
            <a:avLst>
              <a:gd name="adj1" fmla="val -61027"/>
              <a:gd name="adj2" fmla="val 43342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r>
              <a:rPr lang="zh-TW" altLang="en-US" sz="20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為甚麼實驗要使用水銀燈？</a:t>
            </a:r>
            <a:endParaRPr lang="en-US" sz="20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圓角矩形圖說文字 14"/>
          <p:cNvSpPr/>
          <p:nvPr/>
        </p:nvSpPr>
        <p:spPr>
          <a:xfrm>
            <a:off x="3041870" y="2892922"/>
            <a:ext cx="6760800" cy="450000"/>
          </a:xfrm>
          <a:prstGeom prst="wedgeRoundRectCallout">
            <a:avLst>
              <a:gd name="adj1" fmla="val -63216"/>
              <a:gd name="adj2" fmla="val 45259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r>
              <a:rPr lang="zh-TW" altLang="en-US" sz="20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為甚麼光電池要使用銫片？</a:t>
            </a:r>
            <a:endParaRPr lang="en-US" sz="20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6" name="圓角矩形圖說文字 15"/>
          <p:cNvSpPr/>
          <p:nvPr/>
        </p:nvSpPr>
        <p:spPr>
          <a:xfrm>
            <a:off x="3041870" y="4285400"/>
            <a:ext cx="6760800" cy="450000"/>
          </a:xfrm>
          <a:prstGeom prst="wedgeRoundRectCallout">
            <a:avLst>
              <a:gd name="adj1" fmla="val -66904"/>
              <a:gd name="adj2" fmla="val -60175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r>
              <a:rPr lang="zh-TW" altLang="en-US" sz="20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實驗中有哪些可能的誤差來</a:t>
            </a:r>
            <a:r>
              <a:rPr lang="zh-TW" altLang="en-HK" sz="20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源</a:t>
            </a:r>
            <a:r>
              <a:rPr lang="zh-TW" altLang="en-US" sz="20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US" sz="20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A06CD4-5698-36A2-CF64-C386624EC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6826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52FDE-DF8F-34D6-ED3F-60A60FA5F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HK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3.4</a:t>
            </a:r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</a:t>
            </a:r>
            <a:br>
              <a:rPr kumimoji="1" lang="en-HK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光伏效應與太陽能電池的研究及發展</a:t>
            </a:r>
            <a:endParaRPr kumimoji="1" lang="zh-TW" alt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7A9F81-9987-134A-66A3-6737DBFE25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討論光伏效應與太陽能電池的前沿研究及發展</a:t>
            </a:r>
            <a:endParaRPr kumimoji="1" lang="en-HK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4" name="Google Shape;386;p16">
            <a:extLst>
              <a:ext uri="{FF2B5EF4-FFF2-40B4-BE49-F238E27FC236}">
                <a16:creationId xmlns:a16="http://schemas.microsoft.com/office/drawing/2014/main" id="{D2067B08-695B-84AF-C58D-7D30004CB3F3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1850" y="3854624"/>
            <a:ext cx="1543563" cy="2086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5805;p13">
            <a:extLst>
              <a:ext uri="{FF2B5EF4-FFF2-40B4-BE49-F238E27FC236}">
                <a16:creationId xmlns:a16="http://schemas.microsoft.com/office/drawing/2014/main" id="{52B6EC9A-5E76-5D52-7333-B870A38330B4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98246" y="4137453"/>
            <a:ext cx="964695" cy="13068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C49621-8ABC-DFB9-F275-DCC4EFDAC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2337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1FB05-6462-1E4D-D9C7-B28BE6051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光伏效應與光電效應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813854CD-E73F-F181-CC03-7F3535D954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089696"/>
              </p:ext>
            </p:extLst>
          </p:nvPr>
        </p:nvGraphicFramePr>
        <p:xfrm>
          <a:off x="834999" y="3028328"/>
          <a:ext cx="9725206" cy="2439696"/>
        </p:xfrm>
        <a:graphic>
          <a:graphicData uri="http://schemas.openxmlformats.org/drawingml/2006/table">
            <a:tbl>
              <a:tblPr firstRow="1" firstCol="1" bandRow="1"/>
              <a:tblGrid>
                <a:gridCol w="2696892">
                  <a:extLst>
                    <a:ext uri="{9D8B030D-6E8A-4147-A177-3AD203B41FA5}">
                      <a16:colId xmlns:a16="http://schemas.microsoft.com/office/drawing/2014/main" val="2289118226"/>
                    </a:ext>
                  </a:extLst>
                </a:gridCol>
                <a:gridCol w="3514157">
                  <a:extLst>
                    <a:ext uri="{9D8B030D-6E8A-4147-A177-3AD203B41FA5}">
                      <a16:colId xmlns:a16="http://schemas.microsoft.com/office/drawing/2014/main" val="3431051976"/>
                    </a:ext>
                  </a:extLst>
                </a:gridCol>
                <a:gridCol w="3514157">
                  <a:extLst>
                    <a:ext uri="{9D8B030D-6E8A-4147-A177-3AD203B41FA5}">
                      <a16:colId xmlns:a16="http://schemas.microsoft.com/office/drawing/2014/main" val="2833288247"/>
                    </a:ext>
                  </a:extLst>
                </a:gridCol>
              </a:tblGrid>
              <a:tr h="50843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aunPenh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aunPenh"/>
                        </a:rPr>
                        <a:t>光電效應</a:t>
                      </a:r>
                      <a:endParaRPr lang="en-US" sz="2000" b="1" kern="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aunPenh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aunPenh"/>
                        </a:rPr>
                        <a:t>光伏效應</a:t>
                      </a:r>
                      <a:endParaRPr lang="en-US" sz="2000" b="1" kern="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aunPenh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679055"/>
                  </a:ext>
                </a:extLst>
              </a:tr>
              <a:tr h="50843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kern="100" dirty="0"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aunPenh"/>
                        </a:rPr>
                        <a:t>牽</a:t>
                      </a:r>
                      <a:r>
                        <a:rPr lang="zh-TW" altLang="en-HK" sz="2000" kern="100" dirty="0"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aunPenh"/>
                        </a:rPr>
                        <a:t>涉</a:t>
                      </a:r>
                      <a:r>
                        <a:rPr lang="zh-TW" altLang="en-US" sz="2000" kern="100" dirty="0"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aunPenh"/>
                        </a:rPr>
                        <a:t>的材料</a:t>
                      </a:r>
                      <a:endParaRPr lang="en-US" sz="2000" kern="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aunPenh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kern="100" dirty="0"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aunPenh"/>
                        </a:rPr>
                        <a:t>金屬</a:t>
                      </a:r>
                      <a:endParaRPr lang="en-US" sz="2000" kern="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aunPenh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kern="100" dirty="0"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aunPenh"/>
                        </a:rPr>
                        <a:t>半導體</a:t>
                      </a:r>
                      <a:endParaRPr lang="en-US" sz="2000" kern="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aunPenh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3059458"/>
                  </a:ext>
                </a:extLst>
              </a:tr>
              <a:tr h="5165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kern="100" dirty="0"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aunPenh"/>
                        </a:rPr>
                        <a:t>機制</a:t>
                      </a:r>
                      <a:endParaRPr lang="en-US" sz="2000" kern="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aunPenh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u="none" kern="100" dirty="0">
                          <a:solidFill>
                            <a:schemeClr val="tx1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aunPenh"/>
                        </a:rPr>
                        <a:t>電子從金屬表面逸出</a:t>
                      </a:r>
                      <a:endParaRPr lang="en-US" sz="2000" kern="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aunPenh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aunPenh"/>
                        </a:rPr>
                        <a:t>電子與空穴對產生，電子在電路中流動，最終重新與空穴結合</a:t>
                      </a:r>
                      <a:endParaRPr lang="en-US" sz="2000" kern="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aunPenh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567976"/>
                  </a:ext>
                </a:extLst>
              </a:tr>
              <a:tr h="50843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kern="100" dirty="0"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aunPenh"/>
                        </a:rPr>
                        <a:t>所需光子能量</a:t>
                      </a:r>
                      <a:endParaRPr lang="en-US" sz="2000" kern="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aunPenh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kern="100" dirty="0"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aunPenh"/>
                        </a:rPr>
                        <a:t>高（一般為</a:t>
                      </a:r>
                      <a:r>
                        <a:rPr lang="en-US" altLang="zh-TW" sz="2000" kern="100" dirty="0"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aunPenh"/>
                        </a:rPr>
                        <a:t>UVC</a:t>
                      </a:r>
                      <a:r>
                        <a:rPr lang="zh-TW" altLang="en-US" sz="2000" kern="100" dirty="0"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aunPenh"/>
                        </a:rPr>
                        <a:t>）</a:t>
                      </a:r>
                      <a:endParaRPr lang="en-US" sz="2000" kern="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aunPenh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kern="100" dirty="0"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aunPenh"/>
                        </a:rPr>
                        <a:t>低（紅外線及可見光）</a:t>
                      </a:r>
                      <a:endParaRPr lang="en-US" sz="2000" kern="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aunPenh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3632961"/>
                  </a:ext>
                </a:extLst>
              </a:tr>
            </a:tbl>
          </a:graphicData>
        </a:graphic>
      </p:graphicFrame>
      <p:pic>
        <p:nvPicPr>
          <p:cNvPr id="23" name="Google Shape;676;p22">
            <a:extLst>
              <a:ext uri="{FF2B5EF4-FFF2-40B4-BE49-F238E27FC236}">
                <a16:creationId xmlns:a16="http://schemas.microsoft.com/office/drawing/2014/main" id="{201A2F1B-D71F-28B3-205C-ADD77D683031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 t="11306" b="19304"/>
          <a:stretch/>
        </p:blipFill>
        <p:spPr>
          <a:xfrm>
            <a:off x="10560205" y="3981224"/>
            <a:ext cx="1514942" cy="148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490;p10">
            <a:extLst>
              <a:ext uri="{FF2B5EF4-FFF2-40B4-BE49-F238E27FC236}">
                <a16:creationId xmlns:a16="http://schemas.microsoft.com/office/drawing/2014/main" id="{31870661-5461-D05D-ABD1-90586F1D21D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45618" y="1053458"/>
            <a:ext cx="1616062" cy="2375542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Rounded Rectangular Callout 24">
            <a:extLst>
              <a:ext uri="{FF2B5EF4-FFF2-40B4-BE49-F238E27FC236}">
                <a16:creationId xmlns:a16="http://schemas.microsoft.com/office/drawing/2014/main" id="{1213761C-9BE5-E8C0-64D0-2BE13DC00872}"/>
              </a:ext>
            </a:extLst>
          </p:cNvPr>
          <p:cNvSpPr/>
          <p:nvPr/>
        </p:nvSpPr>
        <p:spPr>
          <a:xfrm>
            <a:off x="3712017" y="1429410"/>
            <a:ext cx="3981556" cy="611483"/>
          </a:xfrm>
          <a:prstGeom prst="wedgeRoundRectCallout">
            <a:avLst>
              <a:gd name="adj1" fmla="val -57446"/>
              <a:gd name="adj2" fmla="val 2985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00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光伏效應與光電效應有何分別？</a:t>
            </a:r>
            <a:endParaRPr lang="en-US" sz="2000" dirty="0">
              <a:solidFill>
                <a:sysClr val="windowText" lastClr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DF2775-F9CC-456D-C838-4418BD0E6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2819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太陽能電池結構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內容版面配置區 2">
            <a:extLst>
              <a:ext uri="{FF2B5EF4-FFF2-40B4-BE49-F238E27FC236}">
                <a16:creationId xmlns:a16="http://schemas.microsoft.com/office/drawing/2014/main" id="{44DEC465-8127-A8EA-2025-809D851199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9794" y="1634177"/>
            <a:ext cx="3780578" cy="2805088"/>
          </a:xfr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主要以矽</a:t>
            </a: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/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硅構成</a:t>
            </a:r>
            <a:r>
              <a:rPr 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 </a:t>
            </a:r>
          </a:p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不同類型：在矽中滲入不同雜質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  <a:p>
            <a:pPr>
              <a:lnSpc>
                <a:spcPct val="100000"/>
              </a:lnSpc>
            </a:pP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N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型：產生自</a:t>
            </a:r>
            <a:r>
              <a:rPr lang="zh-TW" altLang="en-HK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由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電子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  <a:p>
            <a:pPr>
              <a:lnSpc>
                <a:spcPct val="100000"/>
              </a:lnSpc>
            </a:pP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P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型：在原子中產生空位，稱為空穴，</a:t>
            </a:r>
            <a:r>
              <a:rPr lang="zh-TW" altLang="en-US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其特性類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似帶正電荷的粒子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</p:txBody>
      </p:sp>
      <p:grpSp>
        <p:nvGrpSpPr>
          <p:cNvPr id="12" name="群組 1">
            <a:extLst>
              <a:ext uri="{FF2B5EF4-FFF2-40B4-BE49-F238E27FC236}">
                <a16:creationId xmlns:a16="http://schemas.microsoft.com/office/drawing/2014/main" id="{627611A3-3AE3-59D3-88B7-758476EB79A8}"/>
              </a:ext>
            </a:extLst>
          </p:cNvPr>
          <p:cNvGrpSpPr/>
          <p:nvPr/>
        </p:nvGrpSpPr>
        <p:grpSpPr>
          <a:xfrm>
            <a:off x="5675407" y="802155"/>
            <a:ext cx="6227028" cy="3848400"/>
            <a:chOff x="1080655" y="2159364"/>
            <a:chExt cx="7372349" cy="4560743"/>
          </a:xfrm>
        </p:grpSpPr>
        <p:pic>
          <p:nvPicPr>
            <p:cNvPr id="13" name="圖片 5">
              <a:extLst>
                <a:ext uri="{FF2B5EF4-FFF2-40B4-BE49-F238E27FC236}">
                  <a16:creationId xmlns:a16="http://schemas.microsoft.com/office/drawing/2014/main" id="{C7B7CF15-E0A1-7D76-E6BE-99D7A3B8B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0655" y="2159364"/>
              <a:ext cx="7168688" cy="4560743"/>
            </a:xfrm>
            <a:prstGeom prst="rect">
              <a:avLst/>
            </a:prstGeom>
          </p:spPr>
        </p:pic>
        <p:sp>
          <p:nvSpPr>
            <p:cNvPr id="14" name="文字方塊 6">
              <a:extLst>
                <a:ext uri="{FF2B5EF4-FFF2-40B4-BE49-F238E27FC236}">
                  <a16:creationId xmlns:a16="http://schemas.microsoft.com/office/drawing/2014/main" id="{485DF137-3ED1-06F4-2A65-5D7B8114322F}"/>
                </a:ext>
              </a:extLst>
            </p:cNvPr>
            <p:cNvSpPr txBox="1"/>
            <p:nvPr/>
          </p:nvSpPr>
          <p:spPr>
            <a:xfrm>
              <a:off x="3949168" y="2818016"/>
              <a:ext cx="765209" cy="4376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TW" altLang="en-US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電子</a:t>
              </a:r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</p:txBody>
        </p:sp>
        <p:sp>
          <p:nvSpPr>
            <p:cNvPr id="15" name="文字方塊 7">
              <a:extLst>
                <a:ext uri="{FF2B5EF4-FFF2-40B4-BE49-F238E27FC236}">
                  <a16:creationId xmlns:a16="http://schemas.microsoft.com/office/drawing/2014/main" id="{754D9169-AC2D-BFB3-8FE5-54D5E62A8666}"/>
                </a:ext>
              </a:extLst>
            </p:cNvPr>
            <p:cNvSpPr txBox="1"/>
            <p:nvPr/>
          </p:nvSpPr>
          <p:spPr>
            <a:xfrm>
              <a:off x="3949168" y="3301039"/>
              <a:ext cx="765209" cy="4376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TW" altLang="en-US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空穴</a:t>
              </a:r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</p:txBody>
        </p:sp>
        <p:sp>
          <p:nvSpPr>
            <p:cNvPr id="16" name="文字方塊 8">
              <a:extLst>
                <a:ext uri="{FF2B5EF4-FFF2-40B4-BE49-F238E27FC236}">
                  <a16:creationId xmlns:a16="http://schemas.microsoft.com/office/drawing/2014/main" id="{080514EA-D19A-058F-87CB-85B35F348ACF}"/>
                </a:ext>
              </a:extLst>
            </p:cNvPr>
            <p:cNvSpPr txBox="1"/>
            <p:nvPr/>
          </p:nvSpPr>
          <p:spPr>
            <a:xfrm rot="20081934">
              <a:off x="5152175" y="5008879"/>
              <a:ext cx="601995" cy="3647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N</a:t>
              </a:r>
              <a:r>
                <a:rPr lang="zh-TW" altLang="en-US" sz="14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型</a:t>
              </a:r>
              <a:endParaRPr lang="en-US" altLang="zh-TW" sz="14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</p:txBody>
        </p:sp>
        <p:sp>
          <p:nvSpPr>
            <p:cNvPr id="17" name="文字方塊 9">
              <a:extLst>
                <a:ext uri="{FF2B5EF4-FFF2-40B4-BE49-F238E27FC236}">
                  <a16:creationId xmlns:a16="http://schemas.microsoft.com/office/drawing/2014/main" id="{BF8147E9-FF56-6C40-89B1-AB60C5F8E70B}"/>
                </a:ext>
              </a:extLst>
            </p:cNvPr>
            <p:cNvSpPr txBox="1"/>
            <p:nvPr/>
          </p:nvSpPr>
          <p:spPr>
            <a:xfrm rot="19963207">
              <a:off x="5319166" y="5706760"/>
              <a:ext cx="558345" cy="3647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P</a:t>
              </a:r>
              <a:r>
                <a:rPr lang="zh-TW" altLang="en-US" sz="14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型</a:t>
              </a:r>
              <a:endParaRPr lang="en-US" altLang="zh-TW" sz="14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</p:txBody>
        </p:sp>
        <p:sp>
          <p:nvSpPr>
            <p:cNvPr id="19" name="文字方塊 10">
              <a:extLst>
                <a:ext uri="{FF2B5EF4-FFF2-40B4-BE49-F238E27FC236}">
                  <a16:creationId xmlns:a16="http://schemas.microsoft.com/office/drawing/2014/main" id="{D06DFC62-FE45-F5C8-95C9-4862B80ED10B}"/>
                </a:ext>
              </a:extLst>
            </p:cNvPr>
            <p:cNvSpPr txBox="1"/>
            <p:nvPr/>
          </p:nvSpPr>
          <p:spPr>
            <a:xfrm>
              <a:off x="1334915" y="3145394"/>
              <a:ext cx="765209" cy="4376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TW" altLang="en-US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陽光</a:t>
              </a:r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</p:txBody>
        </p:sp>
        <p:grpSp>
          <p:nvGrpSpPr>
            <p:cNvPr id="20" name="群組 11">
              <a:extLst>
                <a:ext uri="{FF2B5EF4-FFF2-40B4-BE49-F238E27FC236}">
                  <a16:creationId xmlns:a16="http://schemas.microsoft.com/office/drawing/2014/main" id="{4B09AFF4-9515-5FE7-D02A-AECC6C519FCD}"/>
                </a:ext>
              </a:extLst>
            </p:cNvPr>
            <p:cNvGrpSpPr/>
            <p:nvPr/>
          </p:nvGrpSpPr>
          <p:grpSpPr>
            <a:xfrm>
              <a:off x="6628361" y="6159732"/>
              <a:ext cx="1620982" cy="463458"/>
              <a:chOff x="6974378" y="5710844"/>
              <a:chExt cx="1620982" cy="463458"/>
            </a:xfrm>
          </p:grpSpPr>
          <p:sp>
            <p:nvSpPr>
              <p:cNvPr id="30" name="向右箭號 12">
                <a:extLst>
                  <a:ext uri="{FF2B5EF4-FFF2-40B4-BE49-F238E27FC236}">
                    <a16:creationId xmlns:a16="http://schemas.microsoft.com/office/drawing/2014/main" id="{E18F7B58-9ECC-D55A-E2E1-074ED59C079E}"/>
                  </a:ext>
                </a:extLst>
              </p:cNvPr>
              <p:cNvSpPr/>
              <p:nvPr/>
            </p:nvSpPr>
            <p:spPr>
              <a:xfrm>
                <a:off x="6974378" y="5710844"/>
                <a:ext cx="1620982" cy="141316"/>
              </a:xfrm>
              <a:prstGeom prst="rightArrow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文字方塊 13">
                <a:extLst>
                  <a:ext uri="{FF2B5EF4-FFF2-40B4-BE49-F238E27FC236}">
                    <a16:creationId xmlns:a16="http://schemas.microsoft.com/office/drawing/2014/main" id="{5D50EF13-EAFA-354D-5F50-A84CEDE4DD26}"/>
                  </a:ext>
                </a:extLst>
              </p:cNvPr>
              <p:cNvSpPr txBox="1"/>
              <p:nvPr/>
            </p:nvSpPr>
            <p:spPr>
              <a:xfrm>
                <a:off x="7250438" y="5809555"/>
                <a:ext cx="1068862" cy="3647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TW" altLang="en-US" sz="14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電流方向</a:t>
                </a:r>
                <a:endParaRPr lang="en-US" sz="14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1" name="向右箭號 14">
              <a:extLst>
                <a:ext uri="{FF2B5EF4-FFF2-40B4-BE49-F238E27FC236}">
                  <a16:creationId xmlns:a16="http://schemas.microsoft.com/office/drawing/2014/main" id="{CEFC2B72-781B-11BC-A355-5DA8E52E86CE}"/>
                </a:ext>
              </a:extLst>
            </p:cNvPr>
            <p:cNvSpPr/>
            <p:nvPr/>
          </p:nvSpPr>
          <p:spPr>
            <a:xfrm rot="16200000">
              <a:off x="7571855" y="4679478"/>
              <a:ext cx="1620982" cy="141316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6" name="向右箭號 15">
              <a:extLst>
                <a:ext uri="{FF2B5EF4-FFF2-40B4-BE49-F238E27FC236}">
                  <a16:creationId xmlns:a16="http://schemas.microsoft.com/office/drawing/2014/main" id="{D8A1CD48-C5FF-594A-6145-FEE22D5ABA83}"/>
                </a:ext>
              </a:extLst>
            </p:cNvPr>
            <p:cNvSpPr/>
            <p:nvPr/>
          </p:nvSpPr>
          <p:spPr>
            <a:xfrm flipH="1">
              <a:off x="7736523" y="3475448"/>
              <a:ext cx="540000" cy="141316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7" name="向右箭號 16">
              <a:extLst>
                <a:ext uri="{FF2B5EF4-FFF2-40B4-BE49-F238E27FC236}">
                  <a16:creationId xmlns:a16="http://schemas.microsoft.com/office/drawing/2014/main" id="{8B2E7221-24F6-DDAF-4D3C-2539EC1C3652}"/>
                </a:ext>
              </a:extLst>
            </p:cNvPr>
            <p:cNvSpPr/>
            <p:nvPr/>
          </p:nvSpPr>
          <p:spPr>
            <a:xfrm flipH="1">
              <a:off x="6506531" y="3475448"/>
              <a:ext cx="540000" cy="141316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8" name="向右箭號 17">
              <a:extLst>
                <a:ext uri="{FF2B5EF4-FFF2-40B4-BE49-F238E27FC236}">
                  <a16:creationId xmlns:a16="http://schemas.microsoft.com/office/drawing/2014/main" id="{F0A25698-F891-6B7E-8C59-639607743D8B}"/>
                </a:ext>
              </a:extLst>
            </p:cNvPr>
            <p:cNvSpPr/>
            <p:nvPr/>
          </p:nvSpPr>
          <p:spPr>
            <a:xfrm rot="16200000" flipH="1">
              <a:off x="6435873" y="4045034"/>
              <a:ext cx="540000" cy="141316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9" name="文字方塊 18">
              <a:extLst>
                <a:ext uri="{FF2B5EF4-FFF2-40B4-BE49-F238E27FC236}">
                  <a16:creationId xmlns:a16="http://schemas.microsoft.com/office/drawing/2014/main" id="{935571C0-49C4-9472-3D66-8C09462509FD}"/>
                </a:ext>
              </a:extLst>
            </p:cNvPr>
            <p:cNvSpPr txBox="1"/>
            <p:nvPr/>
          </p:nvSpPr>
          <p:spPr>
            <a:xfrm>
              <a:off x="3562149" y="5797083"/>
              <a:ext cx="1032805" cy="3647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P-N</a:t>
              </a:r>
              <a:r>
                <a:rPr lang="zh-TW" altLang="en-US" sz="14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連接</a:t>
              </a:r>
              <a:endParaRPr lang="en-US" altLang="zh-TW" sz="14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</p:txBody>
        </p:sp>
      </p:grpSp>
      <p:pic>
        <p:nvPicPr>
          <p:cNvPr id="32" name="Google Shape;588;p15">
            <a:extLst>
              <a:ext uri="{FF2B5EF4-FFF2-40B4-BE49-F238E27FC236}">
                <a16:creationId xmlns:a16="http://schemas.microsoft.com/office/drawing/2014/main" id="{D5C6B239-A63C-3849-FD7A-59B9A6DF5CE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235172" y="4025586"/>
            <a:ext cx="1387575" cy="20111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56429B-027B-3562-F537-44763D67A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0732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太陽能電池工作原理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內容版面配置區 2">
            <a:extLst>
              <a:ext uri="{FF2B5EF4-FFF2-40B4-BE49-F238E27FC236}">
                <a16:creationId xmlns:a16="http://schemas.microsoft.com/office/drawing/2014/main" id="{44DEC465-8127-A8EA-2025-809D851199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695" y="1520975"/>
            <a:ext cx="4312797" cy="2673247"/>
          </a:xfr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光使半導體的</a:t>
            </a:r>
            <a:r>
              <a:rPr 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P-N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連接產生電子與空穴對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電子移向</a:t>
            </a: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N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型</a:t>
            </a:r>
            <a:r>
              <a:rPr lang="zh-TW" altLang="en-US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半導體（負電極）</a:t>
            </a:r>
            <a:endParaRPr lang="en-US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  <a:p>
            <a:pPr>
              <a:lnSpc>
                <a:spcPct val="100000"/>
              </a:lnSpc>
            </a:pPr>
            <a:r>
              <a:rPr lang="zh-TW" altLang="en-US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空穴移向</a:t>
            </a:r>
            <a:r>
              <a:rPr lang="en-US" altLang="zh-TW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P</a:t>
            </a:r>
            <a:r>
              <a:rPr lang="zh-TW" altLang="en-US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型</a:t>
            </a:r>
            <a:r>
              <a:rPr lang="zh-TW" altLang="en-US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半導體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（正電極）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電流（電子）沿外接電路流動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</p:txBody>
      </p:sp>
      <p:pic>
        <p:nvPicPr>
          <p:cNvPr id="32" name="Google Shape;588;p15">
            <a:extLst>
              <a:ext uri="{FF2B5EF4-FFF2-40B4-BE49-F238E27FC236}">
                <a16:creationId xmlns:a16="http://schemas.microsoft.com/office/drawing/2014/main" id="{D5C6B239-A63C-3849-FD7A-59B9A6DF5CE4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4235172" y="4025586"/>
            <a:ext cx="1387575" cy="20111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" name="群組 1">
            <a:extLst>
              <a:ext uri="{FF2B5EF4-FFF2-40B4-BE49-F238E27FC236}">
                <a16:creationId xmlns:a16="http://schemas.microsoft.com/office/drawing/2014/main" id="{627611A3-3AE3-59D3-88B7-758476EB79A8}"/>
              </a:ext>
            </a:extLst>
          </p:cNvPr>
          <p:cNvGrpSpPr/>
          <p:nvPr/>
        </p:nvGrpSpPr>
        <p:grpSpPr>
          <a:xfrm>
            <a:off x="5675407" y="802155"/>
            <a:ext cx="6227028" cy="3848400"/>
            <a:chOff x="1080655" y="2159364"/>
            <a:chExt cx="7372349" cy="4560743"/>
          </a:xfrm>
        </p:grpSpPr>
        <p:pic>
          <p:nvPicPr>
            <p:cNvPr id="23" name="圖片 5">
              <a:extLst>
                <a:ext uri="{FF2B5EF4-FFF2-40B4-BE49-F238E27FC236}">
                  <a16:creationId xmlns:a16="http://schemas.microsoft.com/office/drawing/2014/main" id="{C7B7CF15-E0A1-7D76-E6BE-99D7A3B8B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0655" y="2159364"/>
              <a:ext cx="7168688" cy="4560743"/>
            </a:xfrm>
            <a:prstGeom prst="rect">
              <a:avLst/>
            </a:prstGeom>
          </p:spPr>
        </p:pic>
        <p:sp>
          <p:nvSpPr>
            <p:cNvPr id="24" name="文字方塊 6">
              <a:extLst>
                <a:ext uri="{FF2B5EF4-FFF2-40B4-BE49-F238E27FC236}">
                  <a16:creationId xmlns:a16="http://schemas.microsoft.com/office/drawing/2014/main" id="{485DF137-3ED1-06F4-2A65-5D7B8114322F}"/>
                </a:ext>
              </a:extLst>
            </p:cNvPr>
            <p:cNvSpPr txBox="1"/>
            <p:nvPr/>
          </p:nvSpPr>
          <p:spPr>
            <a:xfrm>
              <a:off x="3949168" y="2818016"/>
              <a:ext cx="765209" cy="4376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TW" altLang="en-US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電子</a:t>
              </a:r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</p:txBody>
        </p:sp>
        <p:sp>
          <p:nvSpPr>
            <p:cNvPr id="25" name="文字方塊 7">
              <a:extLst>
                <a:ext uri="{FF2B5EF4-FFF2-40B4-BE49-F238E27FC236}">
                  <a16:creationId xmlns:a16="http://schemas.microsoft.com/office/drawing/2014/main" id="{754D9169-AC2D-BFB3-8FE5-54D5E62A8666}"/>
                </a:ext>
              </a:extLst>
            </p:cNvPr>
            <p:cNvSpPr txBox="1"/>
            <p:nvPr/>
          </p:nvSpPr>
          <p:spPr>
            <a:xfrm>
              <a:off x="3949168" y="3301039"/>
              <a:ext cx="765209" cy="4376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TW" altLang="en-US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空穴</a:t>
              </a:r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</p:txBody>
        </p:sp>
        <p:sp>
          <p:nvSpPr>
            <p:cNvPr id="33" name="文字方塊 8">
              <a:extLst>
                <a:ext uri="{FF2B5EF4-FFF2-40B4-BE49-F238E27FC236}">
                  <a16:creationId xmlns:a16="http://schemas.microsoft.com/office/drawing/2014/main" id="{080514EA-D19A-058F-87CB-85B35F348ACF}"/>
                </a:ext>
              </a:extLst>
            </p:cNvPr>
            <p:cNvSpPr txBox="1"/>
            <p:nvPr/>
          </p:nvSpPr>
          <p:spPr>
            <a:xfrm rot="20081934">
              <a:off x="5152175" y="5008879"/>
              <a:ext cx="601995" cy="3647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N</a:t>
              </a:r>
              <a:r>
                <a:rPr lang="zh-TW" altLang="en-US" sz="14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型</a:t>
              </a:r>
              <a:endParaRPr lang="en-US" altLang="zh-TW" sz="14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</p:txBody>
        </p:sp>
        <p:sp>
          <p:nvSpPr>
            <p:cNvPr id="34" name="文字方塊 9">
              <a:extLst>
                <a:ext uri="{FF2B5EF4-FFF2-40B4-BE49-F238E27FC236}">
                  <a16:creationId xmlns:a16="http://schemas.microsoft.com/office/drawing/2014/main" id="{BF8147E9-FF56-6C40-89B1-AB60C5F8E70B}"/>
                </a:ext>
              </a:extLst>
            </p:cNvPr>
            <p:cNvSpPr txBox="1"/>
            <p:nvPr/>
          </p:nvSpPr>
          <p:spPr>
            <a:xfrm rot="19963207">
              <a:off x="5319166" y="5706760"/>
              <a:ext cx="558345" cy="3647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P</a:t>
              </a:r>
              <a:r>
                <a:rPr lang="zh-TW" altLang="en-US" sz="14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型</a:t>
              </a:r>
              <a:endParaRPr lang="en-US" altLang="zh-TW" sz="14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</p:txBody>
        </p:sp>
        <p:sp>
          <p:nvSpPr>
            <p:cNvPr id="35" name="文字方塊 10">
              <a:extLst>
                <a:ext uri="{FF2B5EF4-FFF2-40B4-BE49-F238E27FC236}">
                  <a16:creationId xmlns:a16="http://schemas.microsoft.com/office/drawing/2014/main" id="{D06DFC62-FE45-F5C8-95C9-4862B80ED10B}"/>
                </a:ext>
              </a:extLst>
            </p:cNvPr>
            <p:cNvSpPr txBox="1"/>
            <p:nvPr/>
          </p:nvSpPr>
          <p:spPr>
            <a:xfrm>
              <a:off x="1334915" y="3179069"/>
              <a:ext cx="765209" cy="4376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TW" altLang="en-US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陽光</a:t>
              </a:r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</p:txBody>
        </p:sp>
        <p:grpSp>
          <p:nvGrpSpPr>
            <p:cNvPr id="36" name="群組 11">
              <a:extLst>
                <a:ext uri="{FF2B5EF4-FFF2-40B4-BE49-F238E27FC236}">
                  <a16:creationId xmlns:a16="http://schemas.microsoft.com/office/drawing/2014/main" id="{4B09AFF4-9515-5FE7-D02A-AECC6C519FCD}"/>
                </a:ext>
              </a:extLst>
            </p:cNvPr>
            <p:cNvGrpSpPr/>
            <p:nvPr/>
          </p:nvGrpSpPr>
          <p:grpSpPr>
            <a:xfrm>
              <a:off x="6628361" y="6159732"/>
              <a:ext cx="1620982" cy="463458"/>
              <a:chOff x="6974378" y="5710844"/>
              <a:chExt cx="1620982" cy="463458"/>
            </a:xfrm>
          </p:grpSpPr>
          <p:sp>
            <p:nvSpPr>
              <p:cNvPr id="42" name="向右箭號 12">
                <a:extLst>
                  <a:ext uri="{FF2B5EF4-FFF2-40B4-BE49-F238E27FC236}">
                    <a16:creationId xmlns:a16="http://schemas.microsoft.com/office/drawing/2014/main" id="{E18F7B58-9ECC-D55A-E2E1-074ED59C079E}"/>
                  </a:ext>
                </a:extLst>
              </p:cNvPr>
              <p:cNvSpPr/>
              <p:nvPr/>
            </p:nvSpPr>
            <p:spPr>
              <a:xfrm>
                <a:off x="6974378" y="5710844"/>
                <a:ext cx="1620982" cy="141316"/>
              </a:xfrm>
              <a:prstGeom prst="rightArrow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文字方塊 13">
                <a:extLst>
                  <a:ext uri="{FF2B5EF4-FFF2-40B4-BE49-F238E27FC236}">
                    <a16:creationId xmlns:a16="http://schemas.microsoft.com/office/drawing/2014/main" id="{5D50EF13-EAFA-354D-5F50-A84CEDE4DD26}"/>
                  </a:ext>
                </a:extLst>
              </p:cNvPr>
              <p:cNvSpPr txBox="1"/>
              <p:nvPr/>
            </p:nvSpPr>
            <p:spPr>
              <a:xfrm>
                <a:off x="7250438" y="5809555"/>
                <a:ext cx="1068862" cy="3647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TW" altLang="en-US" sz="1400" dirty="0"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Times New Roman" panose="02020603050405020304" pitchFamily="18" charset="0"/>
                  </a:rPr>
                  <a:t>電流方向</a:t>
                </a:r>
                <a:endParaRPr lang="en-US" sz="14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7" name="向右箭號 14">
              <a:extLst>
                <a:ext uri="{FF2B5EF4-FFF2-40B4-BE49-F238E27FC236}">
                  <a16:creationId xmlns:a16="http://schemas.microsoft.com/office/drawing/2014/main" id="{CEFC2B72-781B-11BC-A355-5DA8E52E86CE}"/>
                </a:ext>
              </a:extLst>
            </p:cNvPr>
            <p:cNvSpPr/>
            <p:nvPr/>
          </p:nvSpPr>
          <p:spPr>
            <a:xfrm rot="16200000">
              <a:off x="7571855" y="4679478"/>
              <a:ext cx="1620982" cy="141316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8" name="向右箭號 15">
              <a:extLst>
                <a:ext uri="{FF2B5EF4-FFF2-40B4-BE49-F238E27FC236}">
                  <a16:creationId xmlns:a16="http://schemas.microsoft.com/office/drawing/2014/main" id="{D8A1CD48-C5FF-594A-6145-FEE22D5ABA83}"/>
                </a:ext>
              </a:extLst>
            </p:cNvPr>
            <p:cNvSpPr/>
            <p:nvPr/>
          </p:nvSpPr>
          <p:spPr>
            <a:xfrm flipH="1">
              <a:off x="7736523" y="3475448"/>
              <a:ext cx="540000" cy="141316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9" name="向右箭號 16">
              <a:extLst>
                <a:ext uri="{FF2B5EF4-FFF2-40B4-BE49-F238E27FC236}">
                  <a16:creationId xmlns:a16="http://schemas.microsoft.com/office/drawing/2014/main" id="{8B2E7221-24F6-DDAF-4D3C-2539EC1C3652}"/>
                </a:ext>
              </a:extLst>
            </p:cNvPr>
            <p:cNvSpPr/>
            <p:nvPr/>
          </p:nvSpPr>
          <p:spPr>
            <a:xfrm flipH="1">
              <a:off x="6506531" y="3475448"/>
              <a:ext cx="540000" cy="141316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40" name="向右箭號 17">
              <a:extLst>
                <a:ext uri="{FF2B5EF4-FFF2-40B4-BE49-F238E27FC236}">
                  <a16:creationId xmlns:a16="http://schemas.microsoft.com/office/drawing/2014/main" id="{F0A25698-F891-6B7E-8C59-639607743D8B}"/>
                </a:ext>
              </a:extLst>
            </p:cNvPr>
            <p:cNvSpPr/>
            <p:nvPr/>
          </p:nvSpPr>
          <p:spPr>
            <a:xfrm rot="16200000" flipH="1">
              <a:off x="6435873" y="4045034"/>
              <a:ext cx="540000" cy="141316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41" name="文字方塊 18">
              <a:extLst>
                <a:ext uri="{FF2B5EF4-FFF2-40B4-BE49-F238E27FC236}">
                  <a16:creationId xmlns:a16="http://schemas.microsoft.com/office/drawing/2014/main" id="{935571C0-49C4-9472-3D66-8C09462509FD}"/>
                </a:ext>
              </a:extLst>
            </p:cNvPr>
            <p:cNvSpPr txBox="1"/>
            <p:nvPr/>
          </p:nvSpPr>
          <p:spPr>
            <a:xfrm>
              <a:off x="3562149" y="5797083"/>
              <a:ext cx="1032805" cy="3647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P-N</a:t>
              </a:r>
              <a:r>
                <a:rPr lang="zh-TW" altLang="en-US" sz="14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Times New Roman" panose="02020603050405020304" pitchFamily="18" charset="0"/>
                </a:rPr>
                <a:t>連接</a:t>
              </a:r>
              <a:endParaRPr lang="en-US" altLang="zh-TW" sz="14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48AB21-3948-374A-A6AF-47F5F9BD9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910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1FB05-6462-1E4D-D9C7-B28BE6051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研究與發展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062416-C907-16E8-4C82-D8277DA0C4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22" t="27480" r="37326" b="31643"/>
          <a:stretch/>
        </p:blipFill>
        <p:spPr>
          <a:xfrm>
            <a:off x="5179178" y="3429000"/>
            <a:ext cx="2663278" cy="23063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30A4354-3EE4-A790-F5DF-A4115BC82D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19273" r="-1" b="12726"/>
          <a:stretch/>
        </p:blipFill>
        <p:spPr>
          <a:xfrm>
            <a:off x="395966" y="3429000"/>
            <a:ext cx="4516762" cy="23063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68176B-12FE-8945-545D-D1B31AA8F4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36" t="9576" r="20160" b="13346"/>
          <a:stretch/>
        </p:blipFill>
        <p:spPr>
          <a:xfrm>
            <a:off x="8208755" y="3272215"/>
            <a:ext cx="3487431" cy="2643191"/>
          </a:xfrm>
          <a:prstGeom prst="rect">
            <a:avLst/>
          </a:prstGeom>
        </p:spPr>
      </p:pic>
      <p:sp>
        <p:nvSpPr>
          <p:cNvPr id="7" name="Rounded Rectangular Callout 6">
            <a:extLst>
              <a:ext uri="{FF2B5EF4-FFF2-40B4-BE49-F238E27FC236}">
                <a16:creationId xmlns:a16="http://schemas.microsoft.com/office/drawing/2014/main" id="{0DAD1707-A882-5653-F5FF-2854D7A4A6FF}"/>
              </a:ext>
            </a:extLst>
          </p:cNvPr>
          <p:cNvSpPr/>
          <p:nvPr/>
        </p:nvSpPr>
        <p:spPr>
          <a:xfrm>
            <a:off x="2964505" y="1430592"/>
            <a:ext cx="8731681" cy="1511581"/>
          </a:xfrm>
          <a:prstGeom prst="wedgeRoundRectCallout">
            <a:avLst>
              <a:gd name="adj1" fmla="val -57578"/>
              <a:gd name="adj2" fmla="val -452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TW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第三代太陽能電池：</a:t>
            </a:r>
            <a:r>
              <a:rPr lang="zh-TW" altLang="en-US" sz="20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提高</a:t>
            </a:r>
            <a:r>
              <a:rPr kumimoji="0" lang="zh-TW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效率</a:t>
            </a:r>
            <a:r>
              <a:rPr kumimoji="0" lang="zh-TW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、減低</a:t>
            </a:r>
            <a:r>
              <a:rPr kumimoji="0" lang="zh-TW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生產成本</a:t>
            </a:r>
            <a:r>
              <a:rPr kumimoji="0" lang="zh-TW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、改</a:t>
            </a:r>
            <a:r>
              <a:rPr kumimoji="0" lang="zh-TW" altLang="en-HK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善</a:t>
            </a:r>
            <a:r>
              <a:rPr kumimoji="0" lang="zh-TW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靈活性</a:t>
            </a:r>
            <a:r>
              <a:rPr kumimoji="0" lang="zh-TW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作更廣泛用途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zh-TW" altLang="en-US" sz="20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研究矽</a:t>
            </a:r>
            <a:r>
              <a:rPr kumimoji="0" lang="zh-TW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以外的材料</a:t>
            </a:r>
            <a:r>
              <a:rPr lang="zh-TW" altLang="en-US" sz="20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，包</a:t>
            </a:r>
            <a:r>
              <a:rPr lang="zh-TW" altLang="en-HK" sz="20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括</a:t>
            </a:r>
            <a:r>
              <a:rPr kumimoji="0" lang="zh-TW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它們的結構與製作方法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2000" dirty="0">
                <a:solidFill>
                  <a:prstClr val="black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例如：銅銦鎵硒 </a:t>
            </a:r>
            <a:r>
              <a:rPr lang="en-US" sz="2000" dirty="0">
                <a:solidFill>
                  <a:prstClr val="black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(CIGS)</a:t>
            </a:r>
            <a:r>
              <a:rPr lang="zh-TW" altLang="en-US" sz="2000" dirty="0">
                <a:solidFill>
                  <a:prstClr val="black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、鈣鈦礦太陽能電池 </a:t>
            </a:r>
            <a:r>
              <a:rPr lang="en-US" sz="2000" dirty="0">
                <a:solidFill>
                  <a:prstClr val="black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(PSC)</a:t>
            </a:r>
            <a:r>
              <a:rPr lang="zh-TW" altLang="en-US" sz="2000" dirty="0">
                <a:solidFill>
                  <a:prstClr val="black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、有機太陽能電池 </a:t>
            </a:r>
            <a:r>
              <a:rPr lang="en-US" sz="2000" dirty="0">
                <a:solidFill>
                  <a:prstClr val="black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(OPV)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pic>
        <p:nvPicPr>
          <p:cNvPr id="10" name="Google Shape;257;p4">
            <a:extLst>
              <a:ext uri="{FF2B5EF4-FFF2-40B4-BE49-F238E27FC236}">
                <a16:creationId xmlns:a16="http://schemas.microsoft.com/office/drawing/2014/main" id="{7F583576-3F26-F226-9E12-320664F9AC6B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5814" y="1196791"/>
            <a:ext cx="1837387" cy="223220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D41E16-1604-4856-E1FC-485BF75AF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599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學習目標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0257"/>
            <a:ext cx="10470254" cy="1202489"/>
          </a:xfrm>
        </p:spPr>
        <p:txBody>
          <a:bodyPr>
            <a:normAutofit/>
          </a:bodyPr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光子的概念、光電效應的條件、愛因斯坦光電方程</a:t>
            </a: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光伏效應與光電效應</a:t>
            </a: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太陽能電池的前沿研究與發展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BA85C94-1690-88C8-A90B-81385320D821}"/>
              </a:ext>
            </a:extLst>
          </p:cNvPr>
          <p:cNvSpPr txBox="1">
            <a:spLocks/>
          </p:cNvSpPr>
          <p:nvPr/>
        </p:nvSpPr>
        <p:spPr>
          <a:xfrm>
            <a:off x="2705351" y="2542746"/>
            <a:ext cx="6781298" cy="204368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討論與實驗：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HK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利用驗電器演示光電效應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光電效應的電腦模擬 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光電效應實驗 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光伏效應與太陽能電池的研究及發展 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79ADCD8-C496-1422-2E0E-08A31B759246}"/>
              </a:ext>
            </a:extLst>
          </p:cNvPr>
          <p:cNvSpPr txBox="1">
            <a:spLocks/>
          </p:cNvSpPr>
          <p:nvPr/>
        </p:nvSpPr>
        <p:spPr>
          <a:xfrm>
            <a:off x="838200" y="4800600"/>
            <a:ext cx="8648449" cy="8963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影片：</a:t>
            </a:r>
            <a:r>
              <a:rPr lang="en-HK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lang="en-HK" altLang="zh-TW" dirty="0">
                <a:ea typeface="Microsoft JhengHei" panose="020B0604030504040204" pitchFamily="34" charset="-120"/>
                <a:hlinkClick r:id="rId2"/>
              </a:rPr>
              <a:t>https://youtu.be</a:t>
            </a:r>
            <a:r>
              <a:rPr lang="en-HK" altLang="zh-TW">
                <a:ea typeface="Microsoft JhengHei" panose="020B0604030504040204" pitchFamily="34" charset="-120"/>
                <a:hlinkClick r:id="rId2"/>
              </a:rPr>
              <a:t>/VtaAZ2xB7ak</a:t>
            </a:r>
            <a:endParaRPr lang="en-HK" altLang="zh-TW">
              <a:ea typeface="Microsoft JhengHei" panose="020B0604030504040204" pitchFamily="34" charset="-120"/>
            </a:endParaRPr>
          </a:p>
          <a:p>
            <a:r>
              <a:rPr lang="zh-TW" altLang="en-US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更多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關於採電學社的資</a:t>
            </a:r>
            <a:r>
              <a:rPr lang="zh-TW" altLang="en-HK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訊：</a:t>
            </a:r>
            <a:r>
              <a:rPr lang="en-US" dirty="0">
                <a:ea typeface="Microsoft JhengHei" panose="020B0604030504040204" pitchFamily="34" charset="-120"/>
                <a:hlinkClick r:id="rId3"/>
              </a:rPr>
              <a:t>https://re.emsd.gov.hk/tc_chi/gen/4S/4S.html</a:t>
            </a:r>
            <a:endParaRPr lang="en-US" dirty="0">
              <a:ea typeface="Microsoft JhengHei" panose="020B0604030504040204" pitchFamily="34" charset="-120"/>
            </a:endParaRPr>
          </a:p>
        </p:txBody>
      </p:sp>
      <p:pic>
        <p:nvPicPr>
          <p:cNvPr id="24" name="Google Shape;386;p16">
            <a:extLst>
              <a:ext uri="{FF2B5EF4-FFF2-40B4-BE49-F238E27FC236}">
                <a16:creationId xmlns:a16="http://schemas.microsoft.com/office/drawing/2014/main" id="{D60C8538-730B-E198-CB75-A6A01F5F379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3118" y="2547934"/>
            <a:ext cx="1543563" cy="2086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BAB6A0-F3BF-727A-0913-0ED6912795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69" t="10761" r="26447" b="11345"/>
          <a:stretch/>
        </p:blipFill>
        <p:spPr>
          <a:xfrm>
            <a:off x="9922504" y="1250367"/>
            <a:ext cx="1923477" cy="21786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2B6B87-5E36-E002-FE58-E5FF49E3C31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36" t="9576" r="20160" b="13346"/>
          <a:stretch/>
        </p:blipFill>
        <p:spPr>
          <a:xfrm>
            <a:off x="9628133" y="3592519"/>
            <a:ext cx="2217848" cy="168095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3B6746-1A17-EE0B-EA52-C1455C6BF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3</a:t>
            </a:fld>
            <a:endParaRPr lang="en-US"/>
          </a:p>
        </p:txBody>
      </p:sp>
      <p:pic>
        <p:nvPicPr>
          <p:cNvPr id="8" name="Picture 7" descr="A qr code with a cartoon fox wearing goggles and hat&#10;&#10;Description automatically generated">
            <a:extLst>
              <a:ext uri="{FF2B5EF4-FFF2-40B4-BE49-F238E27FC236}">
                <a16:creationId xmlns:a16="http://schemas.microsoft.com/office/drawing/2014/main" id="{F88D3259-30DF-E4FA-3B17-477248F4A3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049" y="3117309"/>
            <a:ext cx="2058600" cy="205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9893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增潤：研究工作例子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6401035-63C8-BE92-C980-F71491A437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5116" y="2277055"/>
            <a:ext cx="3921257" cy="2417717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00000"/>
              </a:lnSpc>
              <a:buFont typeface="+mj-lt"/>
              <a:buAutoNum type="arabicPeriod" startAt="2"/>
            </a:pPr>
            <a:r>
              <a:rPr lang="zh-TW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以「旋</a:t>
            </a:r>
            <a:r>
              <a:rPr lang="zh-TW" altLang="en-HK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轉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塗佈法」將前驅液均勻地分佈在表面上，控</a:t>
            </a:r>
            <a:r>
              <a:rPr lang="zh-TW" altLang="en-HK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制</a:t>
            </a:r>
            <a:r>
              <a:rPr lang="zh-TW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旋轉速度以調節塗層厚度</a:t>
            </a:r>
            <a:endParaRPr lang="en-US" sz="2000" dirty="0"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B5990A2-EEC8-E246-F25E-68CCA9D399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79" t="23860" r="27500" b="28655"/>
          <a:stretch/>
        </p:blipFill>
        <p:spPr>
          <a:xfrm>
            <a:off x="653496" y="2603077"/>
            <a:ext cx="2770773" cy="30305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4F8199F-98C7-3490-346A-6E65AC8A24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95" t="29006" r="34211" b="26316"/>
          <a:stretch/>
        </p:blipFill>
        <p:spPr>
          <a:xfrm>
            <a:off x="4425671" y="3322379"/>
            <a:ext cx="2795270" cy="231124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CF0DB25-F374-B707-633A-5B3EC7F62E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37" t="24795" r="33157" b="40819"/>
          <a:stretch/>
        </p:blipFill>
        <p:spPr>
          <a:xfrm>
            <a:off x="8032106" y="3006297"/>
            <a:ext cx="3681822" cy="2627323"/>
          </a:xfrm>
          <a:prstGeom prst="rect">
            <a:avLst/>
          </a:prstGeom>
        </p:spPr>
      </p:pic>
      <p:sp>
        <p:nvSpPr>
          <p:cNvPr id="12" name="內容版面配置區 2">
            <a:extLst>
              <a:ext uri="{FF2B5EF4-FFF2-40B4-BE49-F238E27FC236}">
                <a16:creationId xmlns:a16="http://schemas.microsoft.com/office/drawing/2014/main" id="{4ED9C4D8-223A-A3EA-2BD8-C775F4804E5C}"/>
              </a:ext>
            </a:extLst>
          </p:cNvPr>
          <p:cNvSpPr txBox="1">
            <a:spLocks/>
          </p:cNvSpPr>
          <p:nvPr/>
        </p:nvSpPr>
        <p:spPr>
          <a:xfrm>
            <a:off x="630303" y="1860228"/>
            <a:ext cx="2949080" cy="12488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zh-TW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以原材料及溶劑製作前驅液</a:t>
            </a:r>
            <a:endParaRPr lang="en-US" sz="2000" dirty="0"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</p:txBody>
      </p:sp>
      <p:sp>
        <p:nvSpPr>
          <p:cNvPr id="13" name="內容版面配置區 2">
            <a:extLst>
              <a:ext uri="{FF2B5EF4-FFF2-40B4-BE49-F238E27FC236}">
                <a16:creationId xmlns:a16="http://schemas.microsoft.com/office/drawing/2014/main" id="{2D737A8D-BB03-3BA0-A6D0-9EF19707F66E}"/>
              </a:ext>
            </a:extLst>
          </p:cNvPr>
          <p:cNvSpPr txBox="1">
            <a:spLocks/>
          </p:cNvSpPr>
          <p:nvPr/>
        </p:nvSpPr>
        <p:spPr>
          <a:xfrm>
            <a:off x="501967" y="1224380"/>
            <a:ext cx="7097762" cy="519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TW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鈣鈦礦太陽能電池的預製工作：</a:t>
            </a:r>
            <a:endParaRPr lang="en-US" sz="2000" dirty="0"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</p:txBody>
      </p:sp>
      <p:sp>
        <p:nvSpPr>
          <p:cNvPr id="14" name="內容版面配置區 2">
            <a:extLst>
              <a:ext uri="{FF2B5EF4-FFF2-40B4-BE49-F238E27FC236}">
                <a16:creationId xmlns:a16="http://schemas.microsoft.com/office/drawing/2014/main" id="{91D06740-1B00-8BBB-0AAE-75514670D125}"/>
              </a:ext>
            </a:extLst>
          </p:cNvPr>
          <p:cNvSpPr txBox="1">
            <a:spLocks/>
          </p:cNvSpPr>
          <p:nvPr/>
        </p:nvSpPr>
        <p:spPr>
          <a:xfrm>
            <a:off x="7975995" y="1994158"/>
            <a:ext cx="3794044" cy="1217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00000"/>
              </a:lnSpc>
              <a:buFont typeface="+mj-lt"/>
              <a:buAutoNum type="arabicPeriod" startAt="3"/>
            </a:pPr>
            <a:r>
              <a:rPr lang="zh-TW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加熱前驅液，使其晶體結構產</a:t>
            </a:r>
            <a:r>
              <a:rPr lang="zh-TW" altLang="en-HK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生</a:t>
            </a:r>
            <a:r>
              <a:rPr lang="zh-TW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變化，變</a:t>
            </a:r>
            <a:r>
              <a:rPr lang="zh-TW" altLang="en-HK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得</a:t>
            </a:r>
            <a:r>
              <a:rPr lang="zh-TW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具吸光能力及導電</a:t>
            </a:r>
            <a:r>
              <a:rPr lang="zh-TW" altLang="en-HK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性</a:t>
            </a:r>
            <a:endParaRPr lang="en-US" sz="2000" dirty="0"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8E49CF-671F-2E45-1AEF-C8527A5CB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780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7F2FA-4C9E-A875-C288-3977CF19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增潤：研究工作例子</a:t>
            </a:r>
            <a:endParaRPr kumimoji="1" lang="en-HK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AC1F17AD-043E-D071-75F6-009C3092E7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0785" y="1299412"/>
            <a:ext cx="10907033" cy="179671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以</a:t>
            </a: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X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射線繞射圖形，推算太陽能電池材料的晶體結構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rPr>
              <a:t>改善製作過程，增加太陽能電池的效率及穩定性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  <a:sym typeface="Wingdings" panose="05000000000000000000" pitchFamily="2" charset="2"/>
            </a:endParaRPr>
          </a:p>
        </p:txBody>
      </p:sp>
      <p:grpSp>
        <p:nvGrpSpPr>
          <p:cNvPr id="25" name="群組 24"/>
          <p:cNvGrpSpPr/>
          <p:nvPr/>
        </p:nvGrpSpPr>
        <p:grpSpPr>
          <a:xfrm>
            <a:off x="5470789" y="2477435"/>
            <a:ext cx="6583434" cy="3064795"/>
            <a:chOff x="5470789" y="2477435"/>
            <a:chExt cx="6583434" cy="3064795"/>
          </a:xfrm>
        </p:grpSpPr>
        <p:sp>
          <p:nvSpPr>
            <p:cNvPr id="15" name="內容版面配置區 2">
              <a:extLst>
                <a:ext uri="{FF2B5EF4-FFF2-40B4-BE49-F238E27FC236}">
                  <a16:creationId xmlns:a16="http://schemas.microsoft.com/office/drawing/2014/main" id="{34F5C0A0-BFA3-68DA-2355-724FD7DB78A3}"/>
                </a:ext>
              </a:extLst>
            </p:cNvPr>
            <p:cNvSpPr txBox="1">
              <a:spLocks/>
            </p:cNvSpPr>
            <p:nvPr/>
          </p:nvSpPr>
          <p:spPr>
            <a:xfrm>
              <a:off x="5602753" y="5014165"/>
              <a:ext cx="6451470" cy="52806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zh-TW" altLang="en-US" sz="18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" panose="020B0606030504020204" pitchFamily="34" charset="0"/>
                  <a:sym typeface="Wingdings" panose="05000000000000000000" pitchFamily="2" charset="2"/>
                </a:rPr>
                <a:t>加熱前（左）與加熱後（右）的鈣鈦礦樣本的外觀及晶體結構</a:t>
              </a:r>
              <a:endParaRPr lang="en-US" sz="18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endParaRPr>
            </a:p>
          </p:txBody>
        </p:sp>
        <p:grpSp>
          <p:nvGrpSpPr>
            <p:cNvPr id="16" name="群組 15"/>
            <p:cNvGrpSpPr/>
            <p:nvPr/>
          </p:nvGrpSpPr>
          <p:grpSpPr>
            <a:xfrm>
              <a:off x="5470789" y="2477435"/>
              <a:ext cx="6530627" cy="2503322"/>
              <a:chOff x="5470789" y="2477435"/>
              <a:chExt cx="6530627" cy="2503322"/>
            </a:xfrm>
          </p:grpSpPr>
          <p:grpSp>
            <p:nvGrpSpPr>
              <p:cNvPr id="17" name="群組 16"/>
              <p:cNvGrpSpPr/>
              <p:nvPr/>
            </p:nvGrpSpPr>
            <p:grpSpPr>
              <a:xfrm>
                <a:off x="5470789" y="2477435"/>
                <a:ext cx="3197483" cy="2503322"/>
                <a:chOff x="5470789" y="2477435"/>
                <a:chExt cx="3197483" cy="2503322"/>
              </a:xfrm>
            </p:grpSpPr>
            <p:pic>
              <p:nvPicPr>
                <p:cNvPr id="21" name="Picture 10">
                  <a:extLst>
                    <a:ext uri="{FF2B5EF4-FFF2-40B4-BE49-F238E27FC236}">
                      <a16:creationId xmlns:a16="http://schemas.microsoft.com/office/drawing/2014/main" id="{1DB31279-53CD-8EBE-DC8A-8AE58BCAE85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150" t="24093" r="34879" b="38852"/>
                <a:stretch/>
              </p:blipFill>
              <p:spPr>
                <a:xfrm>
                  <a:off x="7040572" y="2477435"/>
                  <a:ext cx="1627700" cy="2503322"/>
                </a:xfrm>
                <a:prstGeom prst="rect">
                  <a:avLst/>
                </a:prstGeom>
              </p:spPr>
            </p:pic>
            <p:pic>
              <p:nvPicPr>
                <p:cNvPr id="22" name="Picture 12">
                  <a:extLst>
                    <a:ext uri="{FF2B5EF4-FFF2-40B4-BE49-F238E27FC236}">
                      <a16:creationId xmlns:a16="http://schemas.microsoft.com/office/drawing/2014/main" id="{B97E20A2-1808-4B42-8C8D-66443D87EB1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5132" t="30643" r="39342" b="46901"/>
                <a:stretch/>
              </p:blipFill>
              <p:spPr>
                <a:xfrm>
                  <a:off x="5470789" y="3111037"/>
                  <a:ext cx="1560460" cy="1269526"/>
                </a:xfrm>
                <a:prstGeom prst="rect">
                  <a:avLst/>
                </a:prstGeom>
              </p:spPr>
            </p:pic>
          </p:grpSp>
          <p:grpSp>
            <p:nvGrpSpPr>
              <p:cNvPr id="18" name="群組 17"/>
              <p:cNvGrpSpPr/>
              <p:nvPr/>
            </p:nvGrpSpPr>
            <p:grpSpPr>
              <a:xfrm>
                <a:off x="8828488" y="2477435"/>
                <a:ext cx="3172928" cy="1956949"/>
                <a:chOff x="8828488" y="2477435"/>
                <a:chExt cx="3172928" cy="1956949"/>
              </a:xfrm>
            </p:grpSpPr>
            <p:pic>
              <p:nvPicPr>
                <p:cNvPr id="19" name="Picture 8">
                  <a:extLst>
                    <a:ext uri="{FF2B5EF4-FFF2-40B4-BE49-F238E27FC236}">
                      <a16:creationId xmlns:a16="http://schemas.microsoft.com/office/drawing/2014/main" id="{FA289CAD-826E-9006-8A5F-A498076291C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984" t="27135" r="82147" b="40584"/>
                <a:stretch/>
              </p:blipFill>
              <p:spPr>
                <a:xfrm>
                  <a:off x="10342264" y="2477435"/>
                  <a:ext cx="1659152" cy="1956949"/>
                </a:xfrm>
                <a:prstGeom prst="rect">
                  <a:avLst/>
                </a:prstGeom>
              </p:spPr>
            </p:pic>
            <p:pic>
              <p:nvPicPr>
                <p:cNvPr id="20" name="Picture 13">
                  <a:extLst>
                    <a:ext uri="{FF2B5EF4-FFF2-40B4-BE49-F238E27FC236}">
                      <a16:creationId xmlns:a16="http://schemas.microsoft.com/office/drawing/2014/main" id="{CD299067-E2CD-950F-7F4C-63827276AC0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5921" t="31833" r="40395" b="47363"/>
                <a:stretch/>
              </p:blipFill>
              <p:spPr>
                <a:xfrm>
                  <a:off x="8828488" y="3093172"/>
                  <a:ext cx="1484511" cy="1269526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24" name="群組 23"/>
          <p:cNvGrpSpPr/>
          <p:nvPr/>
        </p:nvGrpSpPr>
        <p:grpSpPr>
          <a:xfrm>
            <a:off x="424378" y="2509585"/>
            <a:ext cx="4771657" cy="3032645"/>
            <a:chOff x="424378" y="2509585"/>
            <a:chExt cx="4771657" cy="3032645"/>
          </a:xfrm>
        </p:grpSpPr>
        <p:sp>
          <p:nvSpPr>
            <p:cNvPr id="8" name="內容版面配置區 2">
              <a:extLst>
                <a:ext uri="{FF2B5EF4-FFF2-40B4-BE49-F238E27FC236}">
                  <a16:creationId xmlns:a16="http://schemas.microsoft.com/office/drawing/2014/main" id="{65FD7875-D43A-1CB8-FAC7-19AF5EC08494}"/>
                </a:ext>
              </a:extLst>
            </p:cNvPr>
            <p:cNvSpPr txBox="1">
              <a:spLocks/>
            </p:cNvSpPr>
            <p:nvPr/>
          </p:nvSpPr>
          <p:spPr>
            <a:xfrm>
              <a:off x="1875529" y="5014165"/>
              <a:ext cx="3320506" cy="52806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zh-TW" altLang="en-US" sz="18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" panose="020B0606030504020204" pitchFamily="34" charset="0"/>
                  <a:sym typeface="Wingdings" panose="05000000000000000000" pitchFamily="2" charset="2"/>
                </a:rPr>
                <a:t>使用</a:t>
              </a:r>
              <a:r>
                <a:rPr lang="en-US" altLang="zh-TW" sz="18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" panose="020B0606030504020204" pitchFamily="34" charset="0"/>
                  <a:sym typeface="Wingdings" panose="05000000000000000000" pitchFamily="2" charset="2"/>
                </a:rPr>
                <a:t>X</a:t>
              </a:r>
              <a:r>
                <a:rPr lang="zh-TW" altLang="en-US" sz="18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" panose="020B0606030504020204" pitchFamily="34" charset="0"/>
                  <a:sym typeface="Wingdings" panose="05000000000000000000" pitchFamily="2" charset="2"/>
                </a:rPr>
                <a:t>射線繞射的</a:t>
              </a:r>
              <a:r>
                <a:rPr lang="en-US" sz="18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" panose="020B0606030504020204" pitchFamily="34" charset="0"/>
                  <a:sym typeface="Wingdings" panose="05000000000000000000" pitchFamily="2" charset="2"/>
                </a:rPr>
                <a:t>GIWAXS</a:t>
              </a:r>
              <a:r>
                <a:rPr lang="zh-TW" altLang="en-US" sz="18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" panose="020B0606030504020204" pitchFamily="34" charset="0"/>
                  <a:sym typeface="Wingdings" panose="05000000000000000000" pitchFamily="2" charset="2"/>
                </a:rPr>
                <a:t>儀器</a:t>
              </a:r>
              <a:endParaRPr lang="en-US" sz="18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  <a:sym typeface="Wingdings" panose="05000000000000000000" pitchFamily="2" charset="2"/>
              </a:endParaRPr>
            </a:p>
          </p:txBody>
        </p:sp>
        <p:pic>
          <p:nvPicPr>
            <p:cNvPr id="23" name="Picture 4">
              <a:extLst>
                <a:ext uri="{FF2B5EF4-FFF2-40B4-BE49-F238E27FC236}">
                  <a16:creationId xmlns:a16="http://schemas.microsoft.com/office/drawing/2014/main" id="{985B426C-7F22-81C2-766F-6A78FB4F88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01" t="3976" r="263" b="14620"/>
            <a:stretch/>
          </p:blipFill>
          <p:spPr>
            <a:xfrm>
              <a:off x="424378" y="2509585"/>
              <a:ext cx="4771657" cy="2504580"/>
            </a:xfrm>
            <a:prstGeom prst="rect">
              <a:avLst/>
            </a:prstGeom>
          </p:spPr>
        </p:pic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F40A4-88CF-5279-33CD-AE2FCD937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9072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討論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353800" y="1326995"/>
            <a:ext cx="7484400" cy="467154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比較光電效應與光伏效應。</a:t>
            </a: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</a:pP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型和</a:t>
            </a: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N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型半導體的主</a:t>
            </a:r>
            <a:r>
              <a:rPr lang="zh-TW" altLang="en-HK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要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載荷子分別是甚麼？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發展第三代太陽能電池的目標是甚麼？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舉出一個第三代太陽能電池的例子。</a:t>
            </a: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研究員如何得知太陽能電池物料的晶體結構？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</a:pPr>
            <a:endParaRPr lang="en-US" dirty="0"/>
          </a:p>
        </p:txBody>
      </p:sp>
      <p:pic>
        <p:nvPicPr>
          <p:cNvPr id="4" name="Google Shape;520;p12">
            <a:extLst>
              <a:ext uri="{FF2B5EF4-FFF2-40B4-BE49-F238E27FC236}">
                <a16:creationId xmlns:a16="http://schemas.microsoft.com/office/drawing/2014/main" id="{6D550535-5373-6AE0-D712-BA0C1E36CE8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46906" y="2476660"/>
            <a:ext cx="1428045" cy="2078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754;p29">
            <a:extLst>
              <a:ext uri="{FF2B5EF4-FFF2-40B4-BE49-F238E27FC236}">
                <a16:creationId xmlns:a16="http://schemas.microsoft.com/office/drawing/2014/main" id="{76F0790C-4BFC-CB4A-7D39-94F6CC936C5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17049" y="2663002"/>
            <a:ext cx="942219" cy="1299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6DCB83-7079-30AF-8B89-1795F619C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356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AD36B-D8D3-9947-1B8E-6FED621F5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總結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F26A4-9576-0205-67FE-2931191322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3639" y="2642850"/>
            <a:ext cx="7051659" cy="3387014"/>
          </a:xfr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光電效應：當受</a:t>
            </a:r>
            <a:r>
              <a:rPr lang="zh-TW" altLang="en-HK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到</a:t>
            </a:r>
            <a:r>
              <a:rPr lang="zh-TW" altLang="en-US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足</a:t>
            </a:r>
            <a:r>
              <a:rPr lang="zh-TW" altLang="en-HK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夠</a:t>
            </a:r>
            <a:r>
              <a:rPr lang="zh-TW" altLang="en-US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能量的光子照射時，電子脫離金屬表面</a:t>
            </a:r>
            <a:endParaRPr lang="en-US" altLang="zh-TW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</a:pPr>
            <a:r>
              <a:rPr lang="zh-TW" altLang="en-US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光子能量取</a:t>
            </a:r>
            <a:r>
              <a:rPr lang="zh-TW" altLang="en-HK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決</a:t>
            </a:r>
            <a:r>
              <a:rPr lang="zh-TW" altLang="en-US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於光的頻率而非強度，愛因斯坦光電方程可表示光的頻率、金屬的逸出功及光電子最大動能之間的關係</a:t>
            </a:r>
            <a:endParaRPr lang="en-US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</a:pPr>
            <a:r>
              <a:rPr lang="zh-TW" altLang="en-US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太陽能電池的運作</a:t>
            </a:r>
            <a:r>
              <a:rPr lang="zh-TW" altLang="en-HK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涉</a:t>
            </a:r>
            <a:r>
              <a:rPr lang="zh-TW" altLang="en-US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及光伏效應，而非光電效應</a:t>
            </a:r>
            <a:endParaRPr lang="en-US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</a:pPr>
            <a:r>
              <a:rPr lang="zh-TW" altLang="en-US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發展第三代太陽能電池的有助</a:t>
            </a:r>
            <a:r>
              <a:rPr lang="zh-TW" altLang="en-US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sym typeface="Wingdings" pitchFamily="2" charset="2"/>
              </a:rPr>
              <a:t>提高效率、降低成本及使應用更靈活</a:t>
            </a:r>
            <a:endParaRPr lang="en-US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</a:pPr>
            <a:endParaRPr lang="en-US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6" name="Google Shape;648;p19">
            <a:extLst>
              <a:ext uri="{FF2B5EF4-FFF2-40B4-BE49-F238E27FC236}">
                <a16:creationId xmlns:a16="http://schemas.microsoft.com/office/drawing/2014/main" id="{34D2A540-0BA0-CF5B-2D39-3A8D17EB9D6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472039" y="1721916"/>
            <a:ext cx="1881176" cy="266632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ounded Rectangular Callout 9">
            <a:extLst>
              <a:ext uri="{FF2B5EF4-FFF2-40B4-BE49-F238E27FC236}">
                <a16:creationId xmlns:a16="http://schemas.microsoft.com/office/drawing/2014/main" id="{56FA09DB-C8F5-5AE4-7E64-BF48291CD4D8}"/>
              </a:ext>
            </a:extLst>
          </p:cNvPr>
          <p:cNvSpPr/>
          <p:nvPr/>
        </p:nvSpPr>
        <p:spPr>
          <a:xfrm>
            <a:off x="2293640" y="1469938"/>
            <a:ext cx="6652239" cy="958686"/>
          </a:xfrm>
          <a:prstGeom prst="wedgeRoundRectCallout">
            <a:avLst>
              <a:gd name="adj1" fmla="val 58033"/>
              <a:gd name="adj2" fmla="val 4200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0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量子物理學是現代科學的重</a:t>
            </a:r>
            <a:r>
              <a:rPr lang="zh-TW" altLang="en-HK" sz="20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要</a:t>
            </a:r>
            <a:r>
              <a:rPr lang="zh-TW" altLang="en-US" sz="20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Open Sans" panose="020B0606030504020204" pitchFamily="34" charset="0"/>
              </a:rPr>
              <a:t>分支，而光電效應是量子物理學的重要基石</a:t>
            </a:r>
            <a:endParaRPr lang="en-US" sz="20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20CEED-5EE0-4265-893B-430B5F158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9278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2570F48-7683-F7AF-0089-84247C0956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TW" altLang="en-US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第三課完</a:t>
            </a:r>
          </a:p>
        </p:txBody>
      </p:sp>
    </p:spTree>
    <p:extLst>
      <p:ext uri="{BB962C8B-B14F-4D97-AF65-F5344CB8AC3E}">
        <p14:creationId xmlns:p14="http://schemas.microsoft.com/office/powerpoint/2010/main" val="473225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52FDE-DF8F-34D6-ED3F-60A60FA5F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3.1</a:t>
            </a:r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</a:t>
            </a:r>
            <a:r>
              <a:rPr kumimoji="1" lang="en-HK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br>
              <a:rPr kumimoji="1" lang="en-HK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HK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利用驗電器演示光電效應</a:t>
            </a:r>
            <a:endParaRPr kumimoji="1" lang="zh-TW" alt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7A9F81-9987-134A-66A3-6737DBFE25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光電效應的演示</a:t>
            </a:r>
            <a:endParaRPr kumimoji="1" lang="en-HK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4" name="Google Shape;386;p16">
            <a:extLst>
              <a:ext uri="{FF2B5EF4-FFF2-40B4-BE49-F238E27FC236}">
                <a16:creationId xmlns:a16="http://schemas.microsoft.com/office/drawing/2014/main" id="{32178C89-73A2-FA83-087B-CDB52C43A62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1850" y="3494868"/>
            <a:ext cx="1543563" cy="2086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5805;p13">
            <a:extLst>
              <a:ext uri="{FF2B5EF4-FFF2-40B4-BE49-F238E27FC236}">
                <a16:creationId xmlns:a16="http://schemas.microsoft.com/office/drawing/2014/main" id="{B3C1ED2C-0C76-E2FC-B824-DF9BE7A52B12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98246" y="3777697"/>
            <a:ext cx="964695" cy="13068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8406C3-CBE9-D002-4A7A-12FF70A23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434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7F2FA-4C9E-A875-C288-3977CF19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金箔驗電器</a:t>
            </a:r>
            <a:endParaRPr kumimoji="1" lang="en-HK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0B552-3C17-D86E-2B62-E37C7B3BCE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620" y="1326996"/>
            <a:ext cx="5777518" cy="1333166"/>
          </a:xfrm>
        </p:spPr>
        <p:txBody>
          <a:bodyPr>
            <a:normAutofit/>
          </a:bodyPr>
          <a:lstStyle/>
          <a:p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驗電器：偵測電荷的存在</a:t>
            </a:r>
            <a:endParaRPr kumimoji="1" lang="en-HK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電荷存在</a:t>
            </a:r>
            <a:r>
              <a:rPr kumimoji="1" lang="en-HK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kumimoji="1" lang="en-HK" altLang="zh-TW" dirty="0">
                <a:latin typeface="Microsoft JhengHei" panose="020B0604030504040204" pitchFamily="34" charset="-120"/>
                <a:ea typeface="Microsoft JhengHei" panose="020B0604030504040204" pitchFamily="34" charset="-120"/>
                <a:sym typeface="Wingdings" pitchFamily="2" charset="2"/>
              </a:rPr>
              <a:t></a:t>
            </a:r>
            <a:r>
              <a:rPr kumimoji="1" lang="en-HK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金箔升起</a:t>
            </a:r>
            <a:endParaRPr kumimoji="1" lang="en-HK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放電</a:t>
            </a:r>
            <a:r>
              <a:rPr kumimoji="1" lang="en-HK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kumimoji="1" lang="en-HK" altLang="zh-TW" dirty="0">
                <a:latin typeface="Microsoft JhengHei" panose="020B0604030504040204" pitchFamily="34" charset="-120"/>
                <a:ea typeface="Microsoft JhengHei" panose="020B0604030504040204" pitchFamily="34" charset="-120"/>
                <a:sym typeface="Wingdings" pitchFamily="2" charset="2"/>
              </a:rPr>
              <a:t></a:t>
            </a:r>
            <a:r>
              <a:rPr kumimoji="1" lang="en-HK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金箔垂下</a:t>
            </a:r>
            <a:endParaRPr kumimoji="1" lang="en-HK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8" name="圖片 1">
            <a:extLst>
              <a:ext uri="{FF2B5EF4-FFF2-40B4-BE49-F238E27FC236}">
                <a16:creationId xmlns:a16="http://schemas.microsoft.com/office/drawing/2014/main" id="{72F5847B-6B22-72E6-BEBB-A3F3CF3B9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0858" y="1117868"/>
            <a:ext cx="4251211" cy="4622264"/>
          </a:xfrm>
          <a:prstGeom prst="rect">
            <a:avLst/>
          </a:prstGeom>
        </p:spPr>
      </p:pic>
      <p:pic>
        <p:nvPicPr>
          <p:cNvPr id="9" name="圖片 4">
            <a:extLst>
              <a:ext uri="{FF2B5EF4-FFF2-40B4-BE49-F238E27FC236}">
                <a16:creationId xmlns:a16="http://schemas.microsoft.com/office/drawing/2014/main" id="{92BE1267-9267-AB4E-36D3-E0B366D4F2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0759" y="2660162"/>
            <a:ext cx="5005847" cy="3327372"/>
          </a:xfrm>
          <a:prstGeom prst="rect">
            <a:avLst/>
          </a:prstGeom>
        </p:spPr>
      </p:pic>
      <p:pic>
        <p:nvPicPr>
          <p:cNvPr id="10" name="Google Shape;386;p16">
            <a:extLst>
              <a:ext uri="{FF2B5EF4-FFF2-40B4-BE49-F238E27FC236}">
                <a16:creationId xmlns:a16="http://schemas.microsoft.com/office/drawing/2014/main" id="{5E92B076-43B2-740B-25D4-27E9FFC292E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0070" y="3280514"/>
            <a:ext cx="1543563" cy="208666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7007C1-C498-CD37-D825-AAB7DC572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414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7F2FA-4C9E-A875-C288-3977CF19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為驗電器充電</a:t>
            </a:r>
            <a:endParaRPr kumimoji="1" lang="en-HK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130AA98-955C-E9B6-F047-86CF9DDADB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8" t="37661" r="39868" b="21170"/>
          <a:stretch/>
        </p:blipFill>
        <p:spPr>
          <a:xfrm>
            <a:off x="331283" y="3028759"/>
            <a:ext cx="5963285" cy="2791326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A52AF847-FBB9-42A2-BF21-FAB837A8F6A6}"/>
              </a:ext>
            </a:extLst>
          </p:cNvPr>
          <p:cNvGrpSpPr/>
          <p:nvPr/>
        </p:nvGrpSpPr>
        <p:grpSpPr>
          <a:xfrm>
            <a:off x="6479757" y="3028759"/>
            <a:ext cx="5121698" cy="2791326"/>
            <a:chOff x="5867144" y="3176337"/>
            <a:chExt cx="5121698" cy="279132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9075215-DFE4-5AC5-2BB8-0DB13E9A02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63" t="10994" r="10790" b="12515"/>
            <a:stretch/>
          </p:blipFill>
          <p:spPr>
            <a:xfrm>
              <a:off x="5867144" y="3176337"/>
              <a:ext cx="5121698" cy="2791326"/>
            </a:xfrm>
            <a:prstGeom prst="rect">
              <a:avLst/>
            </a:prstGeom>
          </p:spPr>
        </p:pic>
        <p:sp>
          <p:nvSpPr>
            <p:cNvPr id="12" name="Plus 11">
              <a:extLst>
                <a:ext uri="{FF2B5EF4-FFF2-40B4-BE49-F238E27FC236}">
                  <a16:creationId xmlns:a16="http://schemas.microsoft.com/office/drawing/2014/main" id="{D8952BE2-8485-B227-BAE6-C9DAA324FB99}"/>
                </a:ext>
              </a:extLst>
            </p:cNvPr>
            <p:cNvSpPr/>
            <p:nvPr/>
          </p:nvSpPr>
          <p:spPr>
            <a:xfrm>
              <a:off x="8263305" y="3409402"/>
              <a:ext cx="272881" cy="272881"/>
            </a:xfrm>
            <a:prstGeom prst="mathPlus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3" name="Plus 12">
              <a:extLst>
                <a:ext uri="{FF2B5EF4-FFF2-40B4-BE49-F238E27FC236}">
                  <a16:creationId xmlns:a16="http://schemas.microsoft.com/office/drawing/2014/main" id="{FB013786-6252-FD19-1EED-4AF05B782E48}"/>
                </a:ext>
              </a:extLst>
            </p:cNvPr>
            <p:cNvSpPr/>
            <p:nvPr/>
          </p:nvSpPr>
          <p:spPr>
            <a:xfrm>
              <a:off x="7995085" y="3375826"/>
              <a:ext cx="272881" cy="272881"/>
            </a:xfrm>
            <a:prstGeom prst="mathPlus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4" name="Plus 13">
              <a:extLst>
                <a:ext uri="{FF2B5EF4-FFF2-40B4-BE49-F238E27FC236}">
                  <a16:creationId xmlns:a16="http://schemas.microsoft.com/office/drawing/2014/main" id="{B2F05286-BAA3-C08E-4ED2-1D8DCE751691}"/>
                </a:ext>
              </a:extLst>
            </p:cNvPr>
            <p:cNvSpPr/>
            <p:nvPr/>
          </p:nvSpPr>
          <p:spPr>
            <a:xfrm>
              <a:off x="8198958" y="5381976"/>
              <a:ext cx="272881" cy="272881"/>
            </a:xfrm>
            <a:prstGeom prst="mathPlus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" name="Plus 14">
              <a:extLst>
                <a:ext uri="{FF2B5EF4-FFF2-40B4-BE49-F238E27FC236}">
                  <a16:creationId xmlns:a16="http://schemas.microsoft.com/office/drawing/2014/main" id="{385F6F3D-EBD9-E75C-69BE-5E7048AEC977}"/>
                </a:ext>
              </a:extLst>
            </p:cNvPr>
            <p:cNvSpPr/>
            <p:nvPr/>
          </p:nvSpPr>
          <p:spPr>
            <a:xfrm>
              <a:off x="8506341" y="5342275"/>
              <a:ext cx="272881" cy="272881"/>
            </a:xfrm>
            <a:prstGeom prst="mathPlus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6" name="Minus 15">
              <a:extLst>
                <a:ext uri="{FF2B5EF4-FFF2-40B4-BE49-F238E27FC236}">
                  <a16:creationId xmlns:a16="http://schemas.microsoft.com/office/drawing/2014/main" id="{3C0AE166-5D43-0E8E-179E-2A77AA4F0B22}"/>
                </a:ext>
              </a:extLst>
            </p:cNvPr>
            <p:cNvSpPr/>
            <p:nvPr/>
          </p:nvSpPr>
          <p:spPr>
            <a:xfrm>
              <a:off x="8194297" y="3639303"/>
              <a:ext cx="250166" cy="250166"/>
            </a:xfrm>
            <a:prstGeom prst="mathMinus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7" name="Minus 16">
              <a:extLst>
                <a:ext uri="{FF2B5EF4-FFF2-40B4-BE49-F238E27FC236}">
                  <a16:creationId xmlns:a16="http://schemas.microsoft.com/office/drawing/2014/main" id="{DAC069EE-1DB2-7F04-AAB8-8151B22E987F}"/>
                </a:ext>
              </a:extLst>
            </p:cNvPr>
            <p:cNvSpPr/>
            <p:nvPr/>
          </p:nvSpPr>
          <p:spPr>
            <a:xfrm>
              <a:off x="8451422" y="3637519"/>
              <a:ext cx="250166" cy="250166"/>
            </a:xfrm>
            <a:prstGeom prst="mathMinus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71C39C6B-7773-0734-B02D-56A591E8E2B0}"/>
                </a:ext>
              </a:extLst>
            </p:cNvPr>
            <p:cNvSpPr/>
            <p:nvPr/>
          </p:nvSpPr>
          <p:spPr>
            <a:xfrm>
              <a:off x="8514157" y="3510951"/>
              <a:ext cx="1442047" cy="1871932"/>
            </a:xfrm>
            <a:custGeom>
              <a:avLst/>
              <a:gdLst>
                <a:gd name="connsiteX0" fmla="*/ 114 w 681600"/>
                <a:gd name="connsiteY0" fmla="*/ 1871932 h 1871932"/>
                <a:gd name="connsiteX1" fmla="*/ 112257 w 681600"/>
                <a:gd name="connsiteY1" fmla="*/ 345057 h 1871932"/>
                <a:gd name="connsiteX2" fmla="*/ 681600 w 681600"/>
                <a:gd name="connsiteY2" fmla="*/ 0 h 1871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1600" h="1871932">
                  <a:moveTo>
                    <a:pt x="114" y="1871932"/>
                  </a:moveTo>
                  <a:cubicBezTo>
                    <a:pt x="-605" y="1264489"/>
                    <a:pt x="-1324" y="657046"/>
                    <a:pt x="112257" y="345057"/>
                  </a:cubicBezTo>
                  <a:cubicBezTo>
                    <a:pt x="225838" y="33068"/>
                    <a:pt x="547891" y="31630"/>
                    <a:pt x="681600" y="0"/>
                  </a:cubicBezTo>
                </a:path>
              </a:pathLst>
            </a:custGeom>
            <a:noFill/>
            <a:ln w="3810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31" name="Google Shape;588;p15">
            <a:extLst>
              <a:ext uri="{FF2B5EF4-FFF2-40B4-BE49-F238E27FC236}">
                <a16:creationId xmlns:a16="http://schemas.microsoft.com/office/drawing/2014/main" id="{EB54DFF5-3891-6AE1-8351-7EB7468641B0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1326994" y="1137890"/>
            <a:ext cx="1085611" cy="1573464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B4D238EC-0A6D-371A-2BF5-244B3FC62D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4346" y="1508865"/>
            <a:ext cx="7510822" cy="1202489"/>
          </a:xfrm>
        </p:spPr>
        <p:txBody>
          <a:bodyPr>
            <a:normAutofit/>
          </a:bodyPr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以絨布摩擦丙烯酸樹脂直尺，使其帶有正電荷</a:t>
            </a: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注意：</a:t>
            </a:r>
            <a:r>
              <a:rPr lang="zh-TW" altLang="en-US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不可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使用聚苯乙烯，否</a:t>
            </a:r>
            <a:r>
              <a:rPr lang="zh-TW" altLang="en-HK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則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直尺會帶有負電荷</a:t>
            </a: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利用感應起電，令放在驗電器電極上的鋅片帶有負電荷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0A5523B-92C1-AD06-E9F8-9B00EC84A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526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實驗與結果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32E6B95-16E1-16E2-A1D1-A255B16CCED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35620" y="1326996"/>
                <a:ext cx="9233211" cy="1695173"/>
              </a:xfrm>
            </p:spPr>
            <p:txBody>
              <a:bodyPr>
                <a:normAutofit/>
              </a:bodyPr>
              <a:lstStyle/>
              <a:p>
                <a:r>
                  <a:rPr kumimoji="1" lang="zh-TW" altLang="en-US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用不同的電磁波照射鋅片：紅外線、可見光、</a:t>
                </a:r>
                <a:r>
                  <a:rPr kumimoji="1" lang="en-US" altLang="zh-TW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UVA</a:t>
                </a:r>
                <a:r>
                  <a:rPr kumimoji="1" lang="zh-TW" altLang="en-US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及</a:t>
                </a:r>
                <a:r>
                  <a:rPr kumimoji="1" lang="en-US" altLang="zh-TW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UVC</a:t>
                </a:r>
              </a:p>
              <a:p>
                <a:r>
                  <a:rPr kumimoji="1" lang="zh-TW" altLang="en-US" dirty="0">
                    <a:solidFill>
                      <a:srgbClr val="FF0000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只有</a:t>
                </a:r>
                <a:r>
                  <a:rPr kumimoji="1" lang="en-US" altLang="zh-TW" dirty="0">
                    <a:solidFill>
                      <a:srgbClr val="FF0000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UVC</a:t>
                </a:r>
                <a:r>
                  <a:rPr kumimoji="1" lang="zh-TW" altLang="en-US" dirty="0">
                    <a:solidFill>
                      <a:srgbClr val="FF0000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能令金箔垂下</a:t>
                </a:r>
                <a:endParaRPr kumimoji="1" lang="en-US" altLang="zh-TW" dirty="0">
                  <a:solidFill>
                    <a:srgbClr val="FF00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r>
                  <a:rPr kumimoji="1" lang="en-US" altLang="zh-TW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UVC</a:t>
                </a:r>
                <a:r>
                  <a:rPr kumimoji="1" lang="zh-TW" altLang="en-US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擁</a:t>
                </a:r>
                <a:r>
                  <a:rPr kumimoji="1" lang="zh-TW" altLang="en-HK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有</a:t>
                </a:r>
                <a:r>
                  <a:rPr kumimoji="1" lang="zh-TW" altLang="en-US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足夠高的頻率及光子能量，產生光電效應</a:t>
                </a:r>
                <a:endParaRPr kumimoji="1" lang="en-US" altLang="zh-TW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r>
                  <a:rPr kumimoji="1" lang="zh-TW" altLang="en-US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光子能量取</a:t>
                </a:r>
                <a:r>
                  <a:rPr kumimoji="1" lang="zh-TW" altLang="en-HK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決</a:t>
                </a:r>
                <a:r>
                  <a:rPr kumimoji="1" lang="zh-TW" altLang="en-US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於頻率 </a:t>
                </a:r>
                <a:r>
                  <a:rPr kumimoji="1" lang="en-HK" altLang="zh-TW" dirty="0"/>
                  <a:t>(</a:t>
                </a:r>
                <a14:m>
                  <m:oMath xmlns:m="http://schemas.openxmlformats.org/officeDocument/2006/math"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𝐸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h𝑓</m:t>
                    </m:r>
                  </m:oMath>
                </a14:m>
                <a:r>
                  <a:rPr kumimoji="1" lang="en-HK" altLang="zh-TW" dirty="0"/>
                  <a:t>) </a:t>
                </a:r>
                <a:r>
                  <a:rPr kumimoji="1" lang="zh-TW" altLang="en-US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，而非強度</a:t>
                </a:r>
                <a:endParaRPr kumimoji="1" lang="en-HK" altLang="zh-TW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32E6B95-16E1-16E2-A1D1-A255B16CCED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35620" y="1326996"/>
                <a:ext cx="9233211" cy="1695173"/>
              </a:xfrm>
              <a:blipFill>
                <a:blip r:embed="rId2"/>
                <a:stretch>
                  <a:fillRect l="-412" t="-3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03E3012E-051D-D4C1-1265-A754DAA773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74" t="39299" r="45132" b="19807"/>
          <a:stretch/>
        </p:blipFill>
        <p:spPr>
          <a:xfrm>
            <a:off x="1090862" y="3368843"/>
            <a:ext cx="1448905" cy="258475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6456CD6-0837-66FD-FA5F-1489BD403499}"/>
              </a:ext>
            </a:extLst>
          </p:cNvPr>
          <p:cNvSpPr/>
          <p:nvPr/>
        </p:nvSpPr>
        <p:spPr>
          <a:xfrm>
            <a:off x="1376732" y="3013413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可見光</a:t>
            </a:r>
            <a:endParaRPr lang="en-US" altLang="zh-HK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63F9005-234D-785C-C132-60C1A63204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5" t="10293" r="26053" b="12281"/>
          <a:stretch/>
        </p:blipFill>
        <p:spPr>
          <a:xfrm>
            <a:off x="3105300" y="3368841"/>
            <a:ext cx="1867493" cy="206735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816BBB7-3295-9E1C-21CB-361234BDB580}"/>
              </a:ext>
            </a:extLst>
          </p:cNvPr>
          <p:cNvSpPr/>
          <p:nvPr/>
        </p:nvSpPr>
        <p:spPr>
          <a:xfrm>
            <a:off x="3313385" y="299037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紅外線</a:t>
            </a:r>
            <a:endParaRPr lang="en-US" altLang="zh-HK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F4515AC-19CD-452B-2CEE-D364220B72D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9" t="11462" r="11053" b="12047"/>
          <a:stretch/>
        </p:blipFill>
        <p:spPr>
          <a:xfrm>
            <a:off x="5341734" y="3369547"/>
            <a:ext cx="2935992" cy="161627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B0D4995-F8F8-D7DA-D5AC-DB2A19371CE6}"/>
              </a:ext>
            </a:extLst>
          </p:cNvPr>
          <p:cNvSpPr/>
          <p:nvPr/>
        </p:nvSpPr>
        <p:spPr>
          <a:xfrm>
            <a:off x="6430053" y="2998803"/>
            <a:ext cx="656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UVA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15BE86B-9DD5-250B-C7E0-192AE56740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69" t="10761" r="26447" b="11345"/>
          <a:stretch/>
        </p:blipFill>
        <p:spPr>
          <a:xfrm>
            <a:off x="8731874" y="3368841"/>
            <a:ext cx="2282037" cy="2584757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88434D86-950E-0ACB-C80D-73CC2356BB38}"/>
              </a:ext>
            </a:extLst>
          </p:cNvPr>
          <p:cNvSpPr/>
          <p:nvPr/>
        </p:nvSpPr>
        <p:spPr>
          <a:xfrm>
            <a:off x="9444156" y="3006281"/>
            <a:ext cx="6587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UVC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C56A126-4800-09FD-3503-C19AEABF263D}"/>
              </a:ext>
            </a:extLst>
          </p:cNvPr>
          <p:cNvSpPr/>
          <p:nvPr/>
        </p:nvSpPr>
        <p:spPr>
          <a:xfrm>
            <a:off x="10036891" y="3006281"/>
            <a:ext cx="369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✔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D3C77A1-F72D-C2E0-DCDA-91F181890689}"/>
              </a:ext>
            </a:extLst>
          </p:cNvPr>
          <p:cNvSpPr/>
          <p:nvPr/>
        </p:nvSpPr>
        <p:spPr>
          <a:xfrm>
            <a:off x="7050877" y="29988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❌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E514714-13F2-E54B-AB2F-833DA89A7217}"/>
              </a:ext>
            </a:extLst>
          </p:cNvPr>
          <p:cNvSpPr/>
          <p:nvPr/>
        </p:nvSpPr>
        <p:spPr>
          <a:xfrm>
            <a:off x="4112200" y="301341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❌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2350F94-A058-BEF7-0DF0-84EAC0E41A2A}"/>
              </a:ext>
            </a:extLst>
          </p:cNvPr>
          <p:cNvSpPr/>
          <p:nvPr/>
        </p:nvSpPr>
        <p:spPr>
          <a:xfrm>
            <a:off x="2230617" y="3006281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❌</a:t>
            </a:r>
          </a:p>
        </p:txBody>
      </p:sp>
      <p:pic>
        <p:nvPicPr>
          <p:cNvPr id="21" name="Google Shape;482;p9">
            <a:extLst>
              <a:ext uri="{FF2B5EF4-FFF2-40B4-BE49-F238E27FC236}">
                <a16:creationId xmlns:a16="http://schemas.microsoft.com/office/drawing/2014/main" id="{B2CBA0A3-1271-B8D1-8215-D902716CA162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233322" y="989455"/>
            <a:ext cx="1976150" cy="18868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47D17E-9058-8707-8447-EC3E99FE3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956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解釋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02FE6-960B-A823-B4D4-F6DBBD1B9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104" y="1326996"/>
            <a:ext cx="8637727" cy="1695173"/>
          </a:xfrm>
        </p:spPr>
        <p:txBody>
          <a:bodyPr>
            <a:normAutofit/>
          </a:bodyPr>
          <a:lstStyle/>
          <a:p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電磁波具粒子特性（光子）</a:t>
            </a:r>
            <a:endParaRPr kumimoji="1" lang="en-HK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一顆光子可以令一顆電子脫離金屬表面</a:t>
            </a:r>
            <a:r>
              <a:rPr kumimoji="1" lang="en-HK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</a:p>
          <a:p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光子能量無法像波的能</a:t>
            </a:r>
            <a:r>
              <a:rPr kumimoji="1" lang="zh-TW" altLang="en-HK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量</a:t>
            </a:r>
            <a:r>
              <a:rPr kumimoji="1"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般累積</a:t>
            </a:r>
            <a:endParaRPr kumimoji="1" lang="en-HK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8" name="群組 6">
            <a:extLst>
              <a:ext uri="{FF2B5EF4-FFF2-40B4-BE49-F238E27FC236}">
                <a16:creationId xmlns:a16="http://schemas.microsoft.com/office/drawing/2014/main" id="{2DE36194-5657-3F59-A693-F734F27FC3C3}"/>
              </a:ext>
            </a:extLst>
          </p:cNvPr>
          <p:cNvGrpSpPr/>
          <p:nvPr/>
        </p:nvGrpSpPr>
        <p:grpSpPr>
          <a:xfrm>
            <a:off x="1231105" y="3396220"/>
            <a:ext cx="9724285" cy="1825875"/>
            <a:chOff x="1603212" y="4601010"/>
            <a:chExt cx="8348268" cy="1567508"/>
          </a:xfrm>
        </p:grpSpPr>
        <p:pic>
          <p:nvPicPr>
            <p:cNvPr id="9" name="圖片 1">
              <a:extLst>
                <a:ext uri="{FF2B5EF4-FFF2-40B4-BE49-F238E27FC236}">
                  <a16:creationId xmlns:a16="http://schemas.microsoft.com/office/drawing/2014/main" id="{21601626-0D24-17F2-AF7A-851C4CF78D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3212" y="4601010"/>
              <a:ext cx="2993666" cy="1567508"/>
            </a:xfrm>
            <a:prstGeom prst="rect">
              <a:avLst/>
            </a:prstGeom>
            <a:noFill/>
          </p:spPr>
        </p:pic>
        <p:pic>
          <p:nvPicPr>
            <p:cNvPr id="10" name="圖片 4">
              <a:extLst>
                <a:ext uri="{FF2B5EF4-FFF2-40B4-BE49-F238E27FC236}">
                  <a16:creationId xmlns:a16="http://schemas.microsoft.com/office/drawing/2014/main" id="{2F734AF9-3B5F-9AA8-0246-ABA620B73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7814" y="5164301"/>
              <a:ext cx="2993666" cy="1004217"/>
            </a:xfrm>
            <a:prstGeom prst="rect">
              <a:avLst/>
            </a:prstGeom>
            <a:noFill/>
          </p:spPr>
        </p:pic>
        <p:sp>
          <p:nvSpPr>
            <p:cNvPr id="11" name="向右箭號 5">
              <a:extLst>
                <a:ext uri="{FF2B5EF4-FFF2-40B4-BE49-F238E27FC236}">
                  <a16:creationId xmlns:a16="http://schemas.microsoft.com/office/drawing/2014/main" id="{9C02B8A7-A080-4658-6168-A23703168AE7}"/>
                </a:ext>
              </a:extLst>
            </p:cNvPr>
            <p:cNvSpPr/>
            <p:nvPr/>
          </p:nvSpPr>
          <p:spPr>
            <a:xfrm>
              <a:off x="4738255" y="4929447"/>
              <a:ext cx="2078181" cy="573578"/>
            </a:xfrm>
            <a:prstGeom prst="righ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CAEB7A-37C7-803A-48CE-B36A988CC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525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討論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353800" y="1326995"/>
            <a:ext cx="7484400" cy="467154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把帶有電荷的直尺放近電極時，金箔會發生甚麼事？試解釋。</a:t>
            </a: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以手指觸碰電極時，金箔會發生甚麼事？試解釋。</a:t>
            </a: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只有用</a:t>
            </a: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UVC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照射鋅片時，金箔才會垂下，為甚麼？</a:t>
            </a: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實驗結果展</a:t>
            </a:r>
            <a:r>
              <a:rPr lang="zh-TW" altLang="en-HK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了光的粒</a:t>
            </a:r>
            <a:r>
              <a:rPr lang="zh-TW" altLang="en-HK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子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有何特性？</a:t>
            </a:r>
            <a:endParaRPr 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</a:pPr>
            <a:endParaRPr lang="en-US" dirty="0"/>
          </a:p>
        </p:txBody>
      </p:sp>
      <p:pic>
        <p:nvPicPr>
          <p:cNvPr id="4" name="Google Shape;520;p12">
            <a:extLst>
              <a:ext uri="{FF2B5EF4-FFF2-40B4-BE49-F238E27FC236}">
                <a16:creationId xmlns:a16="http://schemas.microsoft.com/office/drawing/2014/main" id="{6D550535-5373-6AE0-D712-BA0C1E36CE8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46906" y="2476660"/>
            <a:ext cx="1428045" cy="2078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754;p29">
            <a:extLst>
              <a:ext uri="{FF2B5EF4-FFF2-40B4-BE49-F238E27FC236}">
                <a16:creationId xmlns:a16="http://schemas.microsoft.com/office/drawing/2014/main" id="{76F0790C-4BFC-CB4A-7D39-94F6CC936C5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17049" y="2663002"/>
            <a:ext cx="942219" cy="1299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74D957-1D65-808B-FC19-A6527DC70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9161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102B0F23132424EAAAD5F985F26C9E4" ma:contentTypeVersion="16" ma:contentTypeDescription="Create a new document." ma:contentTypeScope="" ma:versionID="0610cf8485c05999a26926cd742fefc8">
  <xsd:schema xmlns:xsd="http://www.w3.org/2001/XMLSchema" xmlns:xs="http://www.w3.org/2001/XMLSchema" xmlns:p="http://schemas.microsoft.com/office/2006/metadata/properties" xmlns:ns3="6452c6b0-ba23-467a-be06-286035d3b40e" xmlns:ns4="4efdf5b0-f4fa-48dc-b3bf-91a5a3c40b4a" targetNamespace="http://schemas.microsoft.com/office/2006/metadata/properties" ma:root="true" ma:fieldsID="033195a21c398d5e8c924dd9508774d4" ns3:_="" ns4:_="">
    <xsd:import namespace="6452c6b0-ba23-467a-be06-286035d3b40e"/>
    <xsd:import namespace="4efdf5b0-f4fa-48dc-b3bf-91a5a3c40b4a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OCR" minOccurs="0"/>
                <xsd:element ref="ns4:MediaLengthInSeconds" minOccurs="0"/>
                <xsd:element ref="ns4:MediaServiceLocation" minOccurs="0"/>
                <xsd:element ref="ns4:_activity" minOccurs="0"/>
                <xsd:element ref="ns4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52c6b0-ba23-467a-be06-286035d3b40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fdf5b0-f4fa-48dc-b3bf-91a5a3c40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4efdf5b0-f4fa-48dc-b3bf-91a5a3c40b4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4F350B-5F4B-48DA-BAF8-E5B4D8DDC6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52c6b0-ba23-467a-be06-286035d3b40e"/>
    <ds:schemaRef ds:uri="4efdf5b0-f4fa-48dc-b3bf-91a5a3c40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1A27E45-CEEF-4C4C-9D41-17E1968E0547}">
  <ds:schemaRefs>
    <ds:schemaRef ds:uri="http://schemas.microsoft.com/office/2006/metadata/properties"/>
    <ds:schemaRef ds:uri="http://schemas.microsoft.com/office/2006/documentManagement/types"/>
    <ds:schemaRef ds:uri="4efdf5b0-f4fa-48dc-b3bf-91a5a3c40b4a"/>
    <ds:schemaRef ds:uri="http://schemas.microsoft.com/office/infopath/2007/PartnerControl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6452c6b0-ba23-467a-be06-286035d3b40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A2E6E8F-D1D9-4784-B78E-51F170F4573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5051</TotalTime>
  <Words>1845</Words>
  <Application>Microsoft Macintosh PowerPoint</Application>
  <PresentationFormat>Widescreen</PresentationFormat>
  <Paragraphs>284</Paragraphs>
  <Slides>34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Microsoft JhengHei</vt:lpstr>
      <vt:lpstr>Microsoft JhengHei UI</vt:lpstr>
      <vt:lpstr>Arial</vt:lpstr>
      <vt:lpstr>Calibri</vt:lpstr>
      <vt:lpstr>Cambria Math</vt:lpstr>
      <vt:lpstr>Wingdings</vt:lpstr>
      <vt:lpstr>Office 佈景主題</vt:lpstr>
      <vt:lpstr>採電學社教材套（中四至中六）</vt:lpstr>
      <vt:lpstr>光電效應的歷史</vt:lpstr>
      <vt:lpstr>學習目標</vt:lpstr>
      <vt:lpstr>3.1課  利用驗電器演示光電效應</vt:lpstr>
      <vt:lpstr>金箔驗電器</vt:lpstr>
      <vt:lpstr>為驗電器充電</vt:lpstr>
      <vt:lpstr>實驗與結果</vt:lpstr>
      <vt:lpstr>解釋</vt:lpstr>
      <vt:lpstr>討論</vt:lpstr>
      <vt:lpstr>3.2課  光電效應的電腦模擬</vt:lpstr>
      <vt:lpstr>模擬器</vt:lpstr>
      <vt:lpstr>模擬器界面</vt:lpstr>
      <vt:lpstr>調節強度</vt:lpstr>
      <vt:lpstr>調節頻率</vt:lpstr>
      <vt:lpstr>外加電勢、光電流及遏止電勢</vt:lpstr>
      <vt:lpstr>遏止電勢 VS 強度</vt:lpstr>
      <vt:lpstr>遏止電勢 VS 頻率</vt:lpstr>
      <vt:lpstr>討論</vt:lpstr>
      <vt:lpstr>3.3課  光電效應實驗</vt:lpstr>
      <vt:lpstr>愛因斯坦光電方程</vt:lpstr>
      <vt:lpstr>實驗</vt:lpstr>
      <vt:lpstr>實驗結果</vt:lpstr>
      <vt:lpstr>數據分析</vt:lpstr>
      <vt:lpstr>延伸討論</vt:lpstr>
      <vt:lpstr>3.4課 光伏效應與太陽能電池的研究及發展</vt:lpstr>
      <vt:lpstr>光伏效應與光電效應</vt:lpstr>
      <vt:lpstr>太陽能電池結構</vt:lpstr>
      <vt:lpstr>太陽能電池工作原理</vt:lpstr>
      <vt:lpstr>研究與發展</vt:lpstr>
      <vt:lpstr>增潤：研究工作例子</vt:lpstr>
      <vt:lpstr>增潤：研究工作例子</vt:lpstr>
      <vt:lpstr>討論</vt:lpstr>
      <vt:lpstr>總結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Kit 1: Study of factors affecting the efficiency of solar water heating system</dc:title>
  <dc:creator>lee kai bong</dc:creator>
  <cp:lastModifiedBy>Chun Wai Henry Pang (PHY)</cp:lastModifiedBy>
  <cp:revision>362</cp:revision>
  <dcterms:created xsi:type="dcterms:W3CDTF">2022-06-06T06:27:38Z</dcterms:created>
  <dcterms:modified xsi:type="dcterms:W3CDTF">2023-09-20T07:30:51Z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0x0101006102B0F23132424EAAAD5F985F26C9E4</vt:lpwstr>
  </property>
</Properties>
</file>